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tiff" ContentType="image/tiff"/>
  <Default Extension="tmp" ContentType="image/png"/>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tags/tag2.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3.xml" ContentType="application/vnd.openxmlformats-officedocument.presentationml.tags+xml"/>
  <Override PartName="/ppt/notesSlides/notesSlide15.xml" ContentType="application/vnd.openxmlformats-officedocument.presentationml.notesSlide+xml"/>
  <Override PartName="/ppt/theme/themeOverride2.xml" ContentType="application/vnd.openxmlformats-officedocument.themeOverr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 id="2147483666" r:id="rId2"/>
  </p:sldMasterIdLst>
  <p:notesMasterIdLst>
    <p:notesMasterId r:id="rId19"/>
  </p:notesMasterIdLst>
  <p:sldIdLst>
    <p:sldId id="256" r:id="rId3"/>
    <p:sldId id="262" r:id="rId4"/>
    <p:sldId id="264" r:id="rId5"/>
    <p:sldId id="265" r:id="rId6"/>
    <p:sldId id="1698" r:id="rId7"/>
    <p:sldId id="1711" r:id="rId8"/>
    <p:sldId id="1688" r:id="rId9"/>
    <p:sldId id="1712" r:id="rId10"/>
    <p:sldId id="1701" r:id="rId11"/>
    <p:sldId id="1707" r:id="rId12"/>
    <p:sldId id="1689" r:id="rId13"/>
    <p:sldId id="294" r:id="rId14"/>
    <p:sldId id="284" r:id="rId15"/>
    <p:sldId id="1713" r:id="rId16"/>
    <p:sldId id="280" r:id="rId17"/>
    <p:sldId id="261" r:id="rId18"/>
  </p:sldIdLst>
  <p:sldSz cx="12192000" cy="6858000"/>
  <p:notesSz cx="6858000" cy="9144000"/>
  <p:custDataLst>
    <p:tags r:id="rId20"/>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612"/>
    <a:srgbClr val="00B7CE"/>
    <a:srgbClr val="4276AA"/>
    <a:srgbClr val="10354F"/>
    <a:srgbClr val="FFD400"/>
    <a:srgbClr val="CC4A4A"/>
    <a:srgbClr val="F68A00"/>
    <a:srgbClr val="FEF3D2"/>
    <a:srgbClr val="EAECE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587" autoAdjust="0"/>
    <p:restoredTop sz="83730" autoAdjust="0"/>
  </p:normalViewPr>
  <p:slideViewPr>
    <p:cSldViewPr snapToGrid="0">
      <p:cViewPr>
        <p:scale>
          <a:sx n="75" d="100"/>
          <a:sy n="75" d="100"/>
        </p:scale>
        <p:origin x="811" y="-62"/>
      </p:cViewPr>
      <p:guideLst/>
    </p:cSldViewPr>
  </p:slideViewPr>
  <p:notesTextViewPr>
    <p:cViewPr>
      <p:scale>
        <a:sx n="3" d="2"/>
        <a:sy n="3" d="2"/>
      </p:scale>
      <p:origin x="0" y="0"/>
    </p:cViewPr>
  </p:notesTextViewPr>
  <p:sorterViewPr>
    <p:cViewPr>
      <p:scale>
        <a:sx n="125" d="100"/>
        <a:sy n="125"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 Type="http://schemas.openxmlformats.org/officeDocument/2006/relationships/slide" Target="slides/slide1.xml"/><Relationship Id="rId21"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CW</c:v>
                </c:pt>
              </c:strCache>
            </c:strRef>
          </c:tx>
          <c:spPr>
            <a:ln w="22225" cap="rnd">
              <a:solidFill>
                <a:srgbClr val="FF0000"/>
              </a:solidFill>
              <a:round/>
            </a:ln>
            <a:effectLst/>
          </c:spPr>
          <c:marker>
            <c:symbol val="diamond"/>
            <c:size val="6"/>
            <c:spPr>
              <a:solidFill>
                <a:srgbClr val="FF0000"/>
              </a:solidFill>
              <a:ln w="9525">
                <a:solidFill>
                  <a:srgbClr val="FF0000"/>
                </a:solidFill>
                <a:round/>
              </a:ln>
              <a:effectLst/>
            </c:spPr>
          </c:marker>
          <c:cat>
            <c:numRef>
              <c:f>Sheet1!$A$2:$A$9</c:f>
              <c:numCache>
                <c:formatCode>General</c:formatCode>
                <c:ptCount val="8"/>
                <c:pt idx="0">
                  <c:v>210</c:v>
                </c:pt>
                <c:pt idx="1">
                  <c:v>215</c:v>
                </c:pt>
                <c:pt idx="2">
                  <c:v>220</c:v>
                </c:pt>
                <c:pt idx="3">
                  <c:v>225</c:v>
                </c:pt>
                <c:pt idx="4">
                  <c:v>230</c:v>
                </c:pt>
                <c:pt idx="5">
                  <c:v>235</c:v>
                </c:pt>
                <c:pt idx="6">
                  <c:v>240</c:v>
                </c:pt>
                <c:pt idx="7">
                  <c:v>245</c:v>
                </c:pt>
              </c:numCache>
            </c:numRef>
          </c:cat>
          <c:val>
            <c:numRef>
              <c:f>Sheet1!$B$2:$B$9</c:f>
              <c:numCache>
                <c:formatCode>General</c:formatCode>
                <c:ptCount val="8"/>
                <c:pt idx="0">
                  <c:v>100</c:v>
                </c:pt>
                <c:pt idx="1">
                  <c:v>100</c:v>
                </c:pt>
                <c:pt idx="2">
                  <c:v>100</c:v>
                </c:pt>
                <c:pt idx="3">
                  <c:v>90</c:v>
                </c:pt>
                <c:pt idx="4">
                  <c:v>40</c:v>
                </c:pt>
                <c:pt idx="5">
                  <c:v>0</c:v>
                </c:pt>
                <c:pt idx="6">
                  <c:v>0</c:v>
                </c:pt>
                <c:pt idx="7">
                  <c:v>0</c:v>
                </c:pt>
              </c:numCache>
            </c:numRef>
          </c:val>
          <c:smooth val="0"/>
          <c:extLst>
            <c:ext xmlns:c16="http://schemas.microsoft.com/office/drawing/2014/chart" uri="{C3380CC4-5D6E-409C-BE32-E72D297353CC}">
              <c16:uniqueId val="{00000000-E939-42CD-A996-412B0DAFA81C}"/>
            </c:ext>
          </c:extLst>
        </c:ser>
        <c:ser>
          <c:idx val="1"/>
          <c:order val="1"/>
          <c:tx>
            <c:strRef>
              <c:f>Sheet1!$C$1</c:f>
              <c:strCache>
                <c:ptCount val="1"/>
                <c:pt idx="0">
                  <c:v>CCW</c:v>
                </c:pt>
              </c:strCache>
            </c:strRef>
          </c:tx>
          <c:spPr>
            <a:ln w="22225" cap="rnd">
              <a:solidFill>
                <a:schemeClr val="accent2"/>
              </a:solidFill>
              <a:prstDash val="dash"/>
              <a:round/>
            </a:ln>
            <a:effectLst/>
          </c:spPr>
          <c:marker>
            <c:symbol val="square"/>
            <c:size val="6"/>
            <c:spPr>
              <a:solidFill>
                <a:schemeClr val="accent2"/>
              </a:solidFill>
              <a:ln w="9525">
                <a:solidFill>
                  <a:schemeClr val="accent2"/>
                </a:solidFill>
                <a:prstDash val="dash"/>
                <a:round/>
              </a:ln>
              <a:effectLst/>
            </c:spPr>
          </c:marker>
          <c:cat>
            <c:numRef>
              <c:f>Sheet1!$A$2:$A$9</c:f>
              <c:numCache>
                <c:formatCode>General</c:formatCode>
                <c:ptCount val="8"/>
                <c:pt idx="0">
                  <c:v>210</c:v>
                </c:pt>
                <c:pt idx="1">
                  <c:v>215</c:v>
                </c:pt>
                <c:pt idx="2">
                  <c:v>220</c:v>
                </c:pt>
                <c:pt idx="3">
                  <c:v>225</c:v>
                </c:pt>
                <c:pt idx="4">
                  <c:v>230</c:v>
                </c:pt>
                <c:pt idx="5">
                  <c:v>235</c:v>
                </c:pt>
                <c:pt idx="6">
                  <c:v>240</c:v>
                </c:pt>
                <c:pt idx="7">
                  <c:v>245</c:v>
                </c:pt>
              </c:numCache>
            </c:numRef>
          </c:cat>
          <c:val>
            <c:numRef>
              <c:f>Sheet1!$C$2:$C$9</c:f>
              <c:numCache>
                <c:formatCode>General</c:formatCode>
                <c:ptCount val="8"/>
                <c:pt idx="0">
                  <c:v>100</c:v>
                </c:pt>
                <c:pt idx="1">
                  <c:v>100</c:v>
                </c:pt>
                <c:pt idx="2">
                  <c:v>100</c:v>
                </c:pt>
                <c:pt idx="3">
                  <c:v>100</c:v>
                </c:pt>
                <c:pt idx="4">
                  <c:v>100</c:v>
                </c:pt>
                <c:pt idx="5">
                  <c:v>90</c:v>
                </c:pt>
                <c:pt idx="6">
                  <c:v>0</c:v>
                </c:pt>
                <c:pt idx="7">
                  <c:v>0</c:v>
                </c:pt>
              </c:numCache>
            </c:numRef>
          </c:val>
          <c:smooth val="0"/>
          <c:extLst>
            <c:ext xmlns:c16="http://schemas.microsoft.com/office/drawing/2014/chart" uri="{C3380CC4-5D6E-409C-BE32-E72D297353CC}">
              <c16:uniqueId val="{00000001-E939-42CD-A996-412B0DAFA81C}"/>
            </c:ext>
          </c:extLst>
        </c:ser>
        <c:dLbls>
          <c:showLegendKey val="0"/>
          <c:showVal val="0"/>
          <c:showCatName val="0"/>
          <c:showSerName val="0"/>
          <c:showPercent val="0"/>
          <c:showBubbleSize val="0"/>
        </c:dLbls>
        <c:marker val="1"/>
        <c:smooth val="0"/>
        <c:axId val="318648368"/>
        <c:axId val="318649024"/>
      </c:lineChart>
      <c:catAx>
        <c:axId val="318648368"/>
        <c:scaling>
          <c:orientation val="minMax"/>
        </c:scaling>
        <c:delete val="0"/>
        <c:axPos val="b"/>
        <c:title>
          <c:tx>
            <c:rich>
              <a:bodyPr rot="0" spcFirstLastPara="1" vertOverflow="ellipsis" vert="horz" wrap="square" anchor="ctr" anchorCtr="1"/>
              <a:lstStyle/>
              <a:p>
                <a:pPr>
                  <a:defRPr sz="1197" b="0" i="0" u="none" strike="noStrike" kern="1200" cap="all" baseline="0">
                    <a:solidFill>
                      <a:schemeClr val="tx1">
                        <a:lumMod val="65000"/>
                        <a:lumOff val="35000"/>
                      </a:schemeClr>
                    </a:solidFill>
                    <a:latin typeface="+mn-lt"/>
                    <a:ea typeface="+mn-ea"/>
                    <a:cs typeface="+mn-cs"/>
                  </a:defRPr>
                </a:pPr>
                <a:r>
                  <a:rPr lang="en-US" altLang="zh-CN" cap="none" dirty="0"/>
                  <a:t>Height of Steps/mm</a:t>
                </a:r>
                <a:endParaRPr lang="zh-CN" altLang="en-US" cap="none" dirty="0"/>
              </a:p>
            </c:rich>
          </c:tx>
          <c:layout>
            <c:manualLayout>
              <c:xMode val="edge"/>
              <c:yMode val="edge"/>
              <c:x val="0.33689591767130805"/>
              <c:y val="0.87351167490474724"/>
            </c:manualLayout>
          </c:layout>
          <c:overlay val="0"/>
          <c:spPr>
            <a:noFill/>
            <a:ln>
              <a:noFill/>
            </a:ln>
            <a:effectLst/>
          </c:spPr>
          <c:txPr>
            <a:bodyPr rot="0" spcFirstLastPara="1" vertOverflow="ellipsis" vert="horz" wrap="square" anchor="ctr" anchorCtr="1"/>
            <a:lstStyle/>
            <a:p>
              <a:pPr>
                <a:defRPr sz="1197" b="0" i="0" u="none" strike="noStrike" kern="1200" cap="all"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64" b="0" i="0" u="none" strike="noStrike" kern="1200" cap="all" spc="120" normalizeH="0" baseline="0">
                <a:solidFill>
                  <a:schemeClr val="tx1">
                    <a:lumMod val="65000"/>
                    <a:lumOff val="35000"/>
                  </a:schemeClr>
                </a:solidFill>
                <a:latin typeface="+mn-lt"/>
                <a:ea typeface="+mn-ea"/>
                <a:cs typeface="+mn-cs"/>
              </a:defRPr>
            </a:pPr>
            <a:endParaRPr lang="zh-CN"/>
          </a:p>
        </c:txPr>
        <c:crossAx val="318649024"/>
        <c:crosses val="autoZero"/>
        <c:auto val="1"/>
        <c:lblAlgn val="ctr"/>
        <c:lblOffset val="100"/>
        <c:noMultiLvlLbl val="0"/>
      </c:catAx>
      <c:valAx>
        <c:axId val="318649024"/>
        <c:scaling>
          <c:orientation val="minMax"/>
          <c:max val="1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197" b="0" i="0" u="none" strike="noStrike" kern="1200" cap="all" baseline="0">
                    <a:solidFill>
                      <a:schemeClr val="tx1">
                        <a:lumMod val="65000"/>
                        <a:lumOff val="35000"/>
                      </a:schemeClr>
                    </a:solidFill>
                    <a:latin typeface="+mn-lt"/>
                    <a:ea typeface="+mn-ea"/>
                    <a:cs typeface="+mn-cs"/>
                  </a:defRPr>
                </a:pPr>
                <a:r>
                  <a:rPr lang="en-US" altLang="zh-CN" cap="none" dirty="0"/>
                  <a:t>Successful</a:t>
                </a:r>
                <a:r>
                  <a:rPr lang="en-US" altLang="zh-CN" cap="none" baseline="0" dirty="0"/>
                  <a:t> Rate</a:t>
                </a:r>
                <a:r>
                  <a:rPr lang="en-US" altLang="zh-CN" baseline="0" dirty="0"/>
                  <a:t>/%</a:t>
                </a:r>
                <a:endParaRPr lang="zh-CN" altLang="en-US" dirty="0"/>
              </a:p>
            </c:rich>
          </c:tx>
          <c:overlay val="0"/>
          <c:spPr>
            <a:noFill/>
            <a:ln>
              <a:noFill/>
            </a:ln>
            <a:effectLst/>
          </c:spPr>
          <c:txPr>
            <a:bodyPr rot="-5400000" spcFirstLastPara="1" vertOverflow="ellipsis" vert="horz" wrap="square" anchor="ctr" anchorCtr="1"/>
            <a:lstStyle/>
            <a:p>
              <a:pPr>
                <a:defRPr sz="1197" b="0" i="0" u="none" strike="noStrike" kern="1200" cap="all"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318648368"/>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39">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197" b="0" i="0" u="none" strike="noStrike" kern="1200" baseline="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6606CF4-FA77-4E71-BDBB-B62F97D48318}" type="datetimeFigureOut">
              <a:rPr lang="zh-CN" altLang="en-US" smtClean="0"/>
              <a:t>2021/8/18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A7EA511-84E0-4AE0-9842-AB0E10994BF1}" type="slidenum">
              <a:rPr lang="zh-CN" altLang="en-US" smtClean="0"/>
              <a:t>‹#›</a:t>
            </a:fld>
            <a:endParaRPr lang="zh-CN" altLang="en-US"/>
          </a:p>
        </p:txBody>
      </p:sp>
    </p:spTree>
    <p:extLst>
      <p:ext uri="{BB962C8B-B14F-4D97-AF65-F5344CB8AC3E}">
        <p14:creationId xmlns:p14="http://schemas.microsoft.com/office/powerpoint/2010/main" val="660111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Hello everyone, I am Xu Hao, from Shanghai Jiao Tong University, China. I am here to present our IROS paper “Design and Analysis of a Bi-directional Transformable Wheel Robot </a:t>
            </a:r>
            <a:r>
              <a:rPr lang="en-US" altLang="zh-CN" dirty="0" err="1"/>
              <a:t>Trimode</a:t>
            </a:r>
            <a:r>
              <a:rPr lang="en-US" altLang="zh-CN" dirty="0"/>
              <a:t>”.</a:t>
            </a:r>
            <a:endParaRPr lang="zh-CN" altLang="en-US" dirty="0"/>
          </a:p>
        </p:txBody>
      </p:sp>
      <p:sp>
        <p:nvSpPr>
          <p:cNvPr id="4" name="灯片编号占位符 3"/>
          <p:cNvSpPr>
            <a:spLocks noGrp="1"/>
          </p:cNvSpPr>
          <p:nvPr>
            <p:ph type="sldNum" sz="quarter" idx="10"/>
          </p:nvPr>
        </p:nvSpPr>
        <p:spPr/>
        <p:txBody>
          <a:bodyPr/>
          <a:lstStyle/>
          <a:p>
            <a:fld id="{4A7EA511-84E0-4AE0-9842-AB0E10994BF1}" type="slidenum">
              <a:rPr lang="zh-CN" altLang="en-US" smtClean="0"/>
              <a:t>1</a:t>
            </a:fld>
            <a:endParaRPr lang="zh-CN" altLang="en-US"/>
          </a:p>
        </p:txBody>
      </p:sp>
    </p:spTree>
    <p:extLst>
      <p:ext uri="{BB962C8B-B14F-4D97-AF65-F5344CB8AC3E}">
        <p14:creationId xmlns:p14="http://schemas.microsoft.com/office/powerpoint/2010/main" val="890902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en-US" altLang="zh-CN" sz="1800" b="0" i="0" u="none" strike="noStrike" baseline="0" dirty="0">
                    <a:latin typeface="NimbusRomNo9L-Regu"/>
                  </a:rPr>
                  <a:t>As a result, the torque of the motors t1 and t2 can be determined by the two variables as well as other known parameters. Finally, regarding the contour division of the simulation results, we choose the length of the wheelbase and the angular velocity as shown in the slide as the selected design parameters of the robot platform.</a:t>
                </a:r>
              </a:p>
            </p:txBody>
          </p:sp>
        </mc:Choice>
        <mc:Fallback xmlns="">
          <p:sp>
            <p:nvSpPr>
              <p:cNvPr id="3" name="备注占位符 2"/>
              <p:cNvSpPr>
                <a:spLocks noGrp="1"/>
              </p:cNvSpPr>
              <p:nvPr>
                <p:ph type="body" idx="1"/>
              </p:nvPr>
            </p:nvSpPr>
            <p:spPr/>
            <p:txBody>
              <a:bodyPr/>
              <a:lstStyle/>
              <a:p>
                <a:r>
                  <a:rPr lang="en-US" altLang="zh-CN" sz="1800" b="0" i="0" u="none" strike="noStrike" baseline="0" dirty="0">
                    <a:latin typeface="NimbusRomNo9L-Regu"/>
                  </a:rPr>
                  <a:t>As a result, the torque of the motors </a:t>
                </a:r>
                <a:r>
                  <a:rPr lang="zh-CN" altLang="en-US" sz="1800" b="0" i="0" u="none" strike="noStrike" baseline="0">
                    <a:latin typeface="Cambria Math" panose="02040503050406030204" pitchFamily="18" charset="0"/>
                  </a:rPr>
                  <a:t>𝜏</a:t>
                </a:r>
                <a:r>
                  <a:rPr lang="en-US" altLang="zh-CN" sz="1800" b="0" i="0" u="none" strike="noStrike" baseline="0">
                    <a:latin typeface="Cambria Math" panose="02040503050406030204" pitchFamily="18" charset="0"/>
                  </a:rPr>
                  <a:t>_1</a:t>
                </a:r>
                <a:r>
                  <a:rPr lang="en-US" altLang="zh-CN" sz="1800" b="0" i="0" u="none" strike="noStrike" baseline="0" dirty="0">
                    <a:latin typeface="NimbusRomNo9L-Regu"/>
                  </a:rPr>
                  <a:t> and </a:t>
                </a:r>
                <a:r>
                  <a:rPr lang="zh-CN" altLang="en-US" sz="1800" b="0" i="0" u="none" strike="noStrike" baseline="0">
                    <a:latin typeface="Cambria Math" panose="02040503050406030204" pitchFamily="18" charset="0"/>
                  </a:rPr>
                  <a:t>𝜏</a:t>
                </a:r>
                <a:r>
                  <a:rPr lang="en-US" altLang="zh-CN" sz="1800" b="0" i="0" u="none" strike="noStrike" baseline="0">
                    <a:latin typeface="Cambria Math" panose="02040503050406030204" pitchFamily="18" charset="0"/>
                  </a:rPr>
                  <a:t>_2</a:t>
                </a:r>
                <a:r>
                  <a:rPr lang="en-US" altLang="zh-CN" sz="1800" b="0" i="0" u="none" strike="noStrike" baseline="0" dirty="0">
                    <a:latin typeface="NimbusRomNo9L-Regu"/>
                  </a:rPr>
                  <a:t> can be determined by the two variables as well as other known parameters. Finally, regarding the contour division of the simulation results, we choose the length of the wheelbase and the angular velocity as shown in the slide as the selected design parameters of the robot platform.</a:t>
                </a:r>
              </a:p>
            </p:txBody>
          </p:sp>
        </mc:Fallback>
      </mc:AlternateContent>
      <p:sp>
        <p:nvSpPr>
          <p:cNvPr id="4" name="灯片编号占位符 3"/>
          <p:cNvSpPr>
            <a:spLocks noGrp="1"/>
          </p:cNvSpPr>
          <p:nvPr>
            <p:ph type="sldNum" sz="quarter" idx="5"/>
          </p:nvPr>
        </p:nvSpPr>
        <p:spPr/>
        <p:txBody>
          <a:bodyPr/>
          <a:lstStyle/>
          <a:p>
            <a:fld id="{4A7EA511-84E0-4AE0-9842-AB0E10994BF1}" type="slidenum">
              <a:rPr lang="zh-CN" altLang="en-US" smtClean="0"/>
              <a:t>10</a:t>
            </a:fld>
            <a:endParaRPr lang="zh-CN" altLang="en-US"/>
          </a:p>
        </p:txBody>
      </p:sp>
    </p:spTree>
    <p:extLst>
      <p:ext uri="{BB962C8B-B14F-4D97-AF65-F5344CB8AC3E}">
        <p14:creationId xmlns:p14="http://schemas.microsoft.com/office/powerpoint/2010/main" val="39391298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This is the </a:t>
            </a:r>
            <a:r>
              <a:rPr lang="en-US" altLang="zh-CN" sz="1800" b="0" i="0" u="none" strike="noStrike" baseline="0" dirty="0">
                <a:latin typeface="NimbusRomNo9L-ReguItal"/>
              </a:rPr>
              <a:t>configuration of the robot platform. It includes </a:t>
            </a:r>
            <a:r>
              <a:rPr lang="en-US" altLang="zh-CN" sz="1800" b="0" i="0" u="none" strike="noStrike" baseline="0" dirty="0">
                <a:latin typeface="NimbusRomNo9L-Regu"/>
              </a:rPr>
              <a:t>eight identical brushless DC motors, four motors for the wheel transformation, and the other four motors for robot driving. </a:t>
            </a:r>
            <a:endParaRPr lang="en-US" altLang="zh-CN" sz="1800" b="0" i="0" u="none" strike="noStrike" baseline="0" dirty="0">
              <a:latin typeface="NimbusRomNo9L-ReguItal"/>
            </a:endParaRPr>
          </a:p>
        </p:txBody>
      </p:sp>
      <p:sp>
        <p:nvSpPr>
          <p:cNvPr id="4" name="灯片编号占位符 3"/>
          <p:cNvSpPr>
            <a:spLocks noGrp="1"/>
          </p:cNvSpPr>
          <p:nvPr>
            <p:ph type="sldNum" sz="quarter" idx="5"/>
          </p:nvPr>
        </p:nvSpPr>
        <p:spPr/>
        <p:txBody>
          <a:bodyPr/>
          <a:lstStyle/>
          <a:p>
            <a:fld id="{4A7EA511-84E0-4AE0-9842-AB0E10994BF1}" type="slidenum">
              <a:rPr lang="zh-CN" altLang="en-US" smtClean="0"/>
              <a:t>11</a:t>
            </a:fld>
            <a:endParaRPr lang="zh-CN" altLang="en-US"/>
          </a:p>
        </p:txBody>
      </p:sp>
    </p:spTree>
    <p:extLst>
      <p:ext uri="{BB962C8B-B14F-4D97-AF65-F5344CB8AC3E}">
        <p14:creationId xmlns:p14="http://schemas.microsoft.com/office/powerpoint/2010/main" val="24579074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b="1" i="0" u="none" strike="noStrike" baseline="0" dirty="0">
                <a:latin typeface="NimbusRomNo9L-Regu"/>
              </a:rPr>
              <a:t>(click video) </a:t>
            </a:r>
            <a:r>
              <a:rPr lang="en-US" altLang="zh-CN" sz="1800" b="0" i="0" u="none" strike="noStrike" baseline="0" dirty="0">
                <a:latin typeface="NimbusRomNo9L-Regu"/>
              </a:rPr>
              <a:t>We first manufacture a prototype quickly by 3D-printing to validate its step-climbing ability in both legged wheel modes. In CW and CCW legged wheel modes, the robot transforms from the circular wheel in front of the step and hokes the step with the end of the legs.</a:t>
            </a:r>
          </a:p>
          <a:p>
            <a:pPr algn="l"/>
            <a:r>
              <a:rPr lang="en-US" altLang="zh-CN" sz="1800" b="1" i="0" u="none" strike="noStrike" baseline="0" dirty="0">
                <a:latin typeface="NimbusRomNo9L-Regu"/>
              </a:rPr>
              <a:t>(click) </a:t>
            </a:r>
            <a:r>
              <a:rPr lang="en-US" altLang="zh-CN" sz="1800" b="0" i="0" u="none" strike="noStrike" baseline="0" dirty="0">
                <a:latin typeface="NimbusRomNo9L-Regu"/>
              </a:rPr>
              <a:t>After gradually increasing height of the step, we get the maximum height of the step that the robot can successfully climb. And the robot can still climb steps with a height of more than twice the wheel radii.</a:t>
            </a:r>
          </a:p>
        </p:txBody>
      </p:sp>
      <p:sp>
        <p:nvSpPr>
          <p:cNvPr id="4" name="灯片编号占位符 3"/>
          <p:cNvSpPr>
            <a:spLocks noGrp="1"/>
          </p:cNvSpPr>
          <p:nvPr>
            <p:ph type="sldNum" sz="quarter" idx="5"/>
          </p:nvPr>
        </p:nvSpPr>
        <p:spPr/>
        <p:txBody>
          <a:bodyPr/>
          <a:lstStyle/>
          <a:p>
            <a:fld id="{4A7EA511-84E0-4AE0-9842-AB0E10994BF1}" type="slidenum">
              <a:rPr lang="zh-CN" altLang="en-US" smtClean="0"/>
              <a:t>12</a:t>
            </a:fld>
            <a:endParaRPr lang="zh-CN" altLang="en-US"/>
          </a:p>
        </p:txBody>
      </p:sp>
    </p:spTree>
    <p:extLst>
      <p:ext uri="{BB962C8B-B14F-4D97-AF65-F5344CB8AC3E}">
        <p14:creationId xmlns:p14="http://schemas.microsoft.com/office/powerpoint/2010/main" val="29550982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dirty="0"/>
              <a:t>After that, we manufacture </a:t>
            </a:r>
            <a:r>
              <a:rPr lang="en-US" altLang="zh-CN" sz="1800" b="0" i="0" u="none" strike="noStrike" baseline="0" dirty="0">
                <a:latin typeface="NimbusRomNo9L-Regu"/>
              </a:rPr>
              <a:t>a new robot platform with the improvement of the structure, hardware, and appearance. </a:t>
            </a:r>
          </a:p>
          <a:p>
            <a:pPr algn="l"/>
            <a:r>
              <a:rPr lang="en-US" altLang="zh-CN" sz="1800" b="1" i="0" u="none" strike="noStrike" baseline="0" dirty="0">
                <a:latin typeface="NimbusRomNo9L-Regu"/>
              </a:rPr>
              <a:t>(click video) </a:t>
            </a:r>
            <a:r>
              <a:rPr lang="en-US" altLang="zh-CN" sz="1800" b="0" i="0" u="none" strike="noStrike" baseline="0" dirty="0">
                <a:latin typeface="NimbusRomNo9L-Regu"/>
              </a:rPr>
              <a:t>In order to prove the future potential in SAR and indoor service tasks, we conduct experiments including traversing uneven terrain and climbing over multiple steps. </a:t>
            </a:r>
          </a:p>
          <a:p>
            <a:pPr algn="l"/>
            <a:r>
              <a:rPr lang="en-US" altLang="zh-CN" sz="1800" b="0" i="0" u="none" strike="noStrike" baseline="0" dirty="0">
                <a:latin typeface="NimbusRomNo9L-Regu"/>
              </a:rPr>
              <a:t>We can see that the robot successfully passes through the flat ground, dumbbell pile, and two steps of 120mm high by switching locomotion modes between the circular wheel and CW legged wheel modes.</a:t>
            </a:r>
            <a:endParaRPr lang="zh-CN" altLang="en-US" dirty="0"/>
          </a:p>
        </p:txBody>
      </p:sp>
      <p:sp>
        <p:nvSpPr>
          <p:cNvPr id="4" name="灯片编号占位符 3"/>
          <p:cNvSpPr>
            <a:spLocks noGrp="1"/>
          </p:cNvSpPr>
          <p:nvPr>
            <p:ph type="sldNum" sz="quarter" idx="5"/>
          </p:nvPr>
        </p:nvSpPr>
        <p:spPr/>
        <p:txBody>
          <a:bodyPr/>
          <a:lstStyle/>
          <a:p>
            <a:fld id="{4A7EA511-84E0-4AE0-9842-AB0E10994BF1}" type="slidenum">
              <a:rPr lang="zh-CN" altLang="en-US" smtClean="0"/>
              <a:t>13</a:t>
            </a:fld>
            <a:endParaRPr lang="zh-CN" altLang="en-US"/>
          </a:p>
        </p:txBody>
      </p:sp>
    </p:spTree>
    <p:extLst>
      <p:ext uri="{BB962C8B-B14F-4D97-AF65-F5344CB8AC3E}">
        <p14:creationId xmlns:p14="http://schemas.microsoft.com/office/powerpoint/2010/main" val="13018401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Let’s compare our robot with several typical hybrid transformable wheel-legged robots. The second line of the table is our robot </a:t>
            </a:r>
            <a:r>
              <a:rPr lang="en-US" altLang="zh-CN" dirty="0" err="1"/>
              <a:t>Trimode</a:t>
            </a:r>
            <a:r>
              <a:rPr lang="en-US" altLang="zh-CN"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1" dirty="0"/>
              <a:t>(click) </a:t>
            </a:r>
            <a:r>
              <a:rPr lang="en-US" altLang="zh-CN" dirty="0"/>
              <a:t>Only the proposed </a:t>
            </a:r>
            <a:r>
              <a:rPr lang="en-US" altLang="zh-CN" dirty="0" err="1"/>
              <a:t>Trimode</a:t>
            </a:r>
            <a:r>
              <a:rPr lang="en-US" altLang="zh-CN" dirty="0"/>
              <a:t> and STEP have three transformation modes.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1" dirty="0"/>
              <a:t>(click) </a:t>
            </a:r>
            <a:r>
              <a:rPr lang="en-US" altLang="zh-CN" dirty="0"/>
              <a:t>But </a:t>
            </a:r>
            <a:r>
              <a:rPr lang="en-US" altLang="zh-CN" dirty="0" err="1"/>
              <a:t>Trimode</a:t>
            </a:r>
            <a:r>
              <a:rPr lang="en-US" altLang="zh-CN" dirty="0"/>
              <a:t> has the better obstacle-overcoming ability and faster speed.</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4A7EA511-84E0-4AE0-9842-AB0E10994BF1}" type="slidenum">
              <a:rPr lang="zh-CN" altLang="en-US" smtClean="0"/>
              <a:t>14</a:t>
            </a:fld>
            <a:endParaRPr lang="zh-CN" altLang="en-US"/>
          </a:p>
        </p:txBody>
      </p:sp>
    </p:spTree>
    <p:extLst>
      <p:ext uri="{BB962C8B-B14F-4D97-AF65-F5344CB8AC3E}">
        <p14:creationId xmlns:p14="http://schemas.microsoft.com/office/powerpoint/2010/main" val="41931301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sz="1800" b="0" i="0" u="none" strike="noStrike" baseline="0" dirty="0">
                <a:latin typeface="NimbusRomNo9L-Regu"/>
              </a:rPr>
              <a:t>In this presentation, we propose a bi-directional transformable wheel robot called </a:t>
            </a:r>
            <a:r>
              <a:rPr lang="en-US" altLang="zh-CN" sz="1800" b="0" i="0" u="none" strike="noStrike" baseline="0" dirty="0" err="1">
                <a:latin typeface="NimbusRomNo9L-Regu"/>
              </a:rPr>
              <a:t>Trimode</a:t>
            </a:r>
            <a:r>
              <a:rPr lang="en-US" altLang="zh-CN" sz="1800" b="0" i="0" u="none" strike="noStrike" baseline="0" dirty="0">
                <a:latin typeface="NimbusRomNo9L-Regu"/>
              </a:rPr>
              <a:t>. Based on a four-bar mechanism, we establish mathematical models to design parameters of the wheel, and establish dynamic models to choose parameters of the robot platform. We validate performance of </a:t>
            </a:r>
            <a:r>
              <a:rPr lang="en-US" altLang="zh-CN" sz="1800" b="0" i="0" u="none" strike="noStrike" baseline="0" dirty="0" err="1">
                <a:latin typeface="NimbusRomNo9L-Regu"/>
              </a:rPr>
              <a:t>Trimode</a:t>
            </a:r>
            <a:r>
              <a:rPr lang="en-US" altLang="zh-CN" sz="1800" b="0" i="0" u="none" strike="noStrike" baseline="0" dirty="0">
                <a:latin typeface="NimbusRomNo9L-Regu"/>
              </a:rPr>
              <a:t> through two prototypes. Results show that </a:t>
            </a:r>
            <a:r>
              <a:rPr lang="en-US" altLang="zh-CN" sz="1800" b="0" i="0" u="none" strike="noStrike" baseline="0" dirty="0" err="1">
                <a:latin typeface="NimbusRomNo9L-Regu"/>
              </a:rPr>
              <a:t>Trimode</a:t>
            </a:r>
            <a:r>
              <a:rPr lang="en-US" altLang="zh-CN" sz="1800" b="0" i="0" u="none" strike="noStrike" baseline="0" dirty="0">
                <a:latin typeface="NimbusRomNo9L-Regu"/>
              </a:rPr>
              <a:t> can overcome steps with a height of more than twice the wheel radii and work well in uneven terrain.</a:t>
            </a:r>
          </a:p>
          <a:p>
            <a:pPr algn="l"/>
            <a:endParaRPr lang="en-US" altLang="zh-CN" sz="1800" b="0" i="0" u="none" strike="noStrike" baseline="0" dirty="0">
              <a:latin typeface="NimbusRomNo9L-Regu"/>
            </a:endParaRPr>
          </a:p>
          <a:p>
            <a:pPr algn="l"/>
            <a:endParaRPr lang="zh-CN" altLang="en-US" dirty="0"/>
          </a:p>
        </p:txBody>
      </p:sp>
      <p:sp>
        <p:nvSpPr>
          <p:cNvPr id="4" name="灯片编号占位符 3"/>
          <p:cNvSpPr>
            <a:spLocks noGrp="1"/>
          </p:cNvSpPr>
          <p:nvPr>
            <p:ph type="sldNum" sz="quarter" idx="5"/>
          </p:nvPr>
        </p:nvSpPr>
        <p:spPr/>
        <p:txBody>
          <a:bodyPr/>
          <a:lstStyle/>
          <a:p>
            <a:fld id="{4A7EA511-84E0-4AE0-9842-AB0E10994BF1}" type="slidenum">
              <a:rPr lang="zh-CN" altLang="en-US" smtClean="0"/>
              <a:t>15</a:t>
            </a:fld>
            <a:endParaRPr lang="zh-CN" altLang="en-US"/>
          </a:p>
        </p:txBody>
      </p:sp>
    </p:spTree>
    <p:extLst>
      <p:ext uri="{BB962C8B-B14F-4D97-AF65-F5344CB8AC3E}">
        <p14:creationId xmlns:p14="http://schemas.microsoft.com/office/powerpoint/2010/main" val="23995780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That’s all of my presentation, thanks for your listening!</a:t>
            </a:r>
            <a:endParaRPr lang="zh-CN" altLang="en-US" dirty="0"/>
          </a:p>
        </p:txBody>
      </p:sp>
      <p:sp>
        <p:nvSpPr>
          <p:cNvPr id="4" name="灯片编号占位符 3"/>
          <p:cNvSpPr>
            <a:spLocks noGrp="1"/>
          </p:cNvSpPr>
          <p:nvPr>
            <p:ph type="sldNum" sz="quarter" idx="5"/>
          </p:nvPr>
        </p:nvSpPr>
        <p:spPr/>
        <p:txBody>
          <a:bodyPr/>
          <a:lstStyle/>
          <a:p>
            <a:fld id="{4A7EA511-84E0-4AE0-9842-AB0E10994BF1}" type="slidenum">
              <a:rPr lang="zh-CN" altLang="en-US" smtClean="0"/>
              <a:t>16</a:t>
            </a:fld>
            <a:endParaRPr lang="zh-CN" altLang="en-US"/>
          </a:p>
        </p:txBody>
      </p:sp>
    </p:spTree>
    <p:extLst>
      <p:ext uri="{BB962C8B-B14F-4D97-AF65-F5344CB8AC3E}">
        <p14:creationId xmlns:p14="http://schemas.microsoft.com/office/powerpoint/2010/main" val="10279062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 will introduce </a:t>
            </a:r>
            <a:r>
              <a:rPr lang="en-US" altLang="zh-CN" dirty="0" err="1"/>
              <a:t>Trimode</a:t>
            </a:r>
            <a:r>
              <a:rPr lang="en-US" altLang="zh-CN" dirty="0"/>
              <a:t> in the following five parts.</a:t>
            </a:r>
            <a:endParaRPr lang="zh-CN" altLang="en-US" dirty="0"/>
          </a:p>
        </p:txBody>
      </p:sp>
      <p:sp>
        <p:nvSpPr>
          <p:cNvPr id="4" name="灯片编号占位符 3"/>
          <p:cNvSpPr>
            <a:spLocks noGrp="1"/>
          </p:cNvSpPr>
          <p:nvPr>
            <p:ph type="sldNum" sz="quarter" idx="5"/>
          </p:nvPr>
        </p:nvSpPr>
        <p:spPr/>
        <p:txBody>
          <a:bodyPr/>
          <a:lstStyle/>
          <a:p>
            <a:fld id="{4A7EA511-84E0-4AE0-9842-AB0E10994BF1}" type="slidenum">
              <a:rPr lang="zh-CN" altLang="en-US" smtClean="0"/>
              <a:t>2</a:t>
            </a:fld>
            <a:endParaRPr lang="zh-CN" altLang="en-US"/>
          </a:p>
        </p:txBody>
      </p:sp>
    </p:spTree>
    <p:extLst>
      <p:ext uri="{BB962C8B-B14F-4D97-AF65-F5344CB8AC3E}">
        <p14:creationId xmlns:p14="http://schemas.microsoft.com/office/powerpoint/2010/main" val="29326605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sz="1800" b="0" i="0" u="none" strike="noStrike" baseline="0" dirty="0">
                <a:latin typeface="NimbusRomNo9L-Regu"/>
              </a:rPr>
              <a:t>In order to better adapt to uneven terrain, several kinds of hybrid wheel-leg robots have been proposed. And they can be categorized into four types with different mechanisms. </a:t>
            </a:r>
          </a:p>
          <a:p>
            <a:pPr algn="l"/>
            <a:r>
              <a:rPr lang="en-US" altLang="zh-CN" sz="1800" b="1" i="0" u="none" strike="noStrike" baseline="0" dirty="0">
                <a:latin typeface="NimbusRomNo9L-Regu"/>
              </a:rPr>
              <a:t>(click) </a:t>
            </a:r>
            <a:r>
              <a:rPr lang="en-US" altLang="zh-CN" sz="1800" b="0" i="0" u="none" strike="noStrike" baseline="0" dirty="0">
                <a:latin typeface="NimbusRomNo9L-Regu"/>
              </a:rPr>
              <a:t>The fourth kind of robot is called </a:t>
            </a:r>
            <a:r>
              <a:rPr lang="en-US" altLang="zh-CN" dirty="0"/>
              <a:t>transformable wheeled robot, which can </a:t>
            </a:r>
            <a:r>
              <a:rPr lang="en-US" altLang="zh-CN" sz="1800" b="0" i="0" u="none" strike="noStrike" baseline="0" dirty="0">
                <a:latin typeface="NimbusRomNo9L-Regu"/>
              </a:rPr>
              <a:t>transform its morphology from circular wheel into legged wheel.</a:t>
            </a:r>
            <a:endParaRPr lang="zh-CN" altLang="en-US" dirty="0"/>
          </a:p>
        </p:txBody>
      </p:sp>
      <p:sp>
        <p:nvSpPr>
          <p:cNvPr id="4" name="灯片编号占位符 3"/>
          <p:cNvSpPr>
            <a:spLocks noGrp="1"/>
          </p:cNvSpPr>
          <p:nvPr>
            <p:ph type="sldNum" sz="quarter" idx="5"/>
          </p:nvPr>
        </p:nvSpPr>
        <p:spPr/>
        <p:txBody>
          <a:bodyPr/>
          <a:lstStyle/>
          <a:p>
            <a:fld id="{4A7EA511-84E0-4AE0-9842-AB0E10994BF1}" type="slidenum">
              <a:rPr lang="zh-CN" altLang="en-US" smtClean="0"/>
              <a:t>3</a:t>
            </a:fld>
            <a:endParaRPr lang="zh-CN" altLang="en-US"/>
          </a:p>
        </p:txBody>
      </p:sp>
    </p:spTree>
    <p:extLst>
      <p:ext uri="{BB962C8B-B14F-4D97-AF65-F5344CB8AC3E}">
        <p14:creationId xmlns:p14="http://schemas.microsoft.com/office/powerpoint/2010/main" val="1108976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However, most transformable wheeled robots have only one wheel-leg mode, therefore these robots can overcome obstacles unidirectionally. That means they should turn around one hundred and eighty degrees to come down the obstacle in avoidance of falling off from it.</a:t>
            </a:r>
          </a:p>
          <a:p>
            <a:pPr algn="l"/>
            <a:r>
              <a:rPr lang="en-US" altLang="zh-CN" b="1" dirty="0"/>
              <a:t>(click) </a:t>
            </a:r>
            <a:r>
              <a:rPr lang="en-US" altLang="zh-CN" dirty="0"/>
              <a:t>We propose a novel transformable wheel-leg robot called </a:t>
            </a:r>
            <a:r>
              <a:rPr lang="en-US" altLang="zh-CN" dirty="0" err="1"/>
              <a:t>Trimode</a:t>
            </a:r>
            <a:r>
              <a:rPr lang="en-US" altLang="zh-CN" dirty="0"/>
              <a:t>, which can transform its morphology </a:t>
            </a:r>
            <a:r>
              <a:rPr lang="en-US" altLang="zh-CN" sz="1800" b="0" i="0" u="none" strike="noStrike" baseline="0" dirty="0">
                <a:latin typeface="NimbusRomNo9L-Regu"/>
              </a:rPr>
              <a:t>among the circular wheel and two different legged wheel modes with just one driver for transformation.</a:t>
            </a:r>
            <a:endParaRPr lang="zh-CN" altLang="en-US" dirty="0"/>
          </a:p>
        </p:txBody>
      </p:sp>
      <p:sp>
        <p:nvSpPr>
          <p:cNvPr id="4" name="灯片编号占位符 3"/>
          <p:cNvSpPr>
            <a:spLocks noGrp="1"/>
          </p:cNvSpPr>
          <p:nvPr>
            <p:ph type="sldNum" sz="quarter" idx="5"/>
          </p:nvPr>
        </p:nvSpPr>
        <p:spPr/>
        <p:txBody>
          <a:bodyPr/>
          <a:lstStyle/>
          <a:p>
            <a:fld id="{4A7EA511-84E0-4AE0-9842-AB0E10994BF1}" type="slidenum">
              <a:rPr lang="zh-CN" altLang="en-US" smtClean="0"/>
              <a:t>4</a:t>
            </a:fld>
            <a:endParaRPr lang="zh-CN" altLang="en-US"/>
          </a:p>
        </p:txBody>
      </p:sp>
    </p:spTree>
    <p:extLst>
      <p:ext uri="{BB962C8B-B14F-4D97-AF65-F5344CB8AC3E}">
        <p14:creationId xmlns:p14="http://schemas.microsoft.com/office/powerpoint/2010/main" val="10536453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dirty="0"/>
              <a:t>The key to our design is the transformable wheel. Its mechanism is based on a four-bar mechanism. </a:t>
            </a:r>
          </a:p>
          <a:p>
            <a:pPr algn="l"/>
            <a:r>
              <a:rPr lang="en-US" altLang="zh-CN" sz="1800" b="1" i="0" u="none" strike="noStrike" baseline="0" dirty="0">
                <a:latin typeface="NimbusRomNo9L-Regu"/>
              </a:rPr>
              <a:t>(click) </a:t>
            </a:r>
            <a:r>
              <a:rPr lang="en-US" altLang="zh-CN" sz="1800" b="0" i="0" u="none" strike="noStrike" baseline="0" dirty="0">
                <a:latin typeface="NimbusRomNo9L-Regu"/>
              </a:rPr>
              <a:t>The clockwise rotation of the active bar makes the circular wheel transformed into CW legged wheel and the counter-clockwise rotation of the bar makes the wheel transformed into CCW legged wheel. So the wheel can transform into two modes based on only one driver. </a:t>
            </a:r>
          </a:p>
          <a:p>
            <a:pPr algn="l"/>
            <a:r>
              <a:rPr lang="en-US" altLang="zh-CN" sz="1800" b="1" i="0" u="none" strike="noStrike" baseline="0" dirty="0">
                <a:latin typeface="NimbusRomNo9L-Regu"/>
              </a:rPr>
              <a:t>(click) </a:t>
            </a:r>
            <a:r>
              <a:rPr lang="en-US" altLang="zh-CN" sz="1800" b="0" i="0" u="none" strike="noStrike" baseline="0" dirty="0">
                <a:latin typeface="NimbusRomNo9L-Regu"/>
              </a:rPr>
              <a:t>These claw-like legs help the wheel hook the upper side of the obstacle when the wheel rotates, therefore, both legged wheels have good obstacle-overcoming performance in forward and backward directions.</a:t>
            </a:r>
            <a:endParaRPr lang="en-US" altLang="zh-CN" dirty="0"/>
          </a:p>
        </p:txBody>
      </p:sp>
      <p:sp>
        <p:nvSpPr>
          <p:cNvPr id="4" name="灯片编号占位符 3"/>
          <p:cNvSpPr>
            <a:spLocks noGrp="1"/>
          </p:cNvSpPr>
          <p:nvPr>
            <p:ph type="sldNum" sz="quarter" idx="5"/>
          </p:nvPr>
        </p:nvSpPr>
        <p:spPr/>
        <p:txBody>
          <a:bodyPr/>
          <a:lstStyle/>
          <a:p>
            <a:fld id="{4A7EA511-84E0-4AE0-9842-AB0E10994BF1}" type="slidenum">
              <a:rPr lang="zh-CN" altLang="en-US" smtClean="0"/>
              <a:t>5</a:t>
            </a:fld>
            <a:endParaRPr lang="zh-CN" altLang="en-US"/>
          </a:p>
        </p:txBody>
      </p:sp>
    </p:spTree>
    <p:extLst>
      <p:ext uri="{BB962C8B-B14F-4D97-AF65-F5344CB8AC3E}">
        <p14:creationId xmlns:p14="http://schemas.microsoft.com/office/powerpoint/2010/main" val="4819560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sz="1800" b="1" i="0" u="none" strike="noStrike" baseline="0" dirty="0">
                <a:latin typeface="NimbusRomNo9L-Regu"/>
              </a:rPr>
              <a:t>(click) </a:t>
            </a:r>
            <a:r>
              <a:rPr lang="en-US" altLang="zh-CN" sz="1800" b="0" i="0" u="none" strike="noStrike" baseline="0" dirty="0">
                <a:latin typeface="NimbusRomNo9L-Regu"/>
              </a:rPr>
              <a:t>Here we present two limit cases of CW and CCW legged wheel modes, and build mathematical models of the two modes. </a:t>
            </a:r>
          </a:p>
          <a:p>
            <a:pPr algn="l"/>
            <a:r>
              <a:rPr lang="en-US" altLang="zh-CN" sz="1800" b="1" i="0" u="none" strike="noStrike" baseline="0" dirty="0">
                <a:latin typeface="NimbusRomNo9L-Regu"/>
              </a:rPr>
              <a:t>(click) </a:t>
            </a:r>
            <a:r>
              <a:rPr lang="en-US" altLang="zh-CN" sz="1800" b="0" i="0" u="none" strike="noStrike" baseline="0" dirty="0">
                <a:latin typeface="NimbusRomNo9L-Regu"/>
              </a:rPr>
              <a:t>We employ interference between the bars and the dead center of the four-bar mechanism to reduce the load of the transformation motors to maintain legged wheel mode. </a:t>
            </a:r>
          </a:p>
        </p:txBody>
      </p:sp>
      <p:sp>
        <p:nvSpPr>
          <p:cNvPr id="4" name="灯片编号占位符 3"/>
          <p:cNvSpPr>
            <a:spLocks noGrp="1"/>
          </p:cNvSpPr>
          <p:nvPr>
            <p:ph type="sldNum" sz="quarter" idx="5"/>
          </p:nvPr>
        </p:nvSpPr>
        <p:spPr/>
        <p:txBody>
          <a:bodyPr/>
          <a:lstStyle/>
          <a:p>
            <a:fld id="{4A7EA511-84E0-4AE0-9842-AB0E10994BF1}" type="slidenum">
              <a:rPr lang="zh-CN" altLang="en-US" smtClean="0"/>
              <a:t>6</a:t>
            </a:fld>
            <a:endParaRPr lang="zh-CN" altLang="en-US"/>
          </a:p>
        </p:txBody>
      </p:sp>
    </p:spTree>
    <p:extLst>
      <p:ext uri="{BB962C8B-B14F-4D97-AF65-F5344CB8AC3E}">
        <p14:creationId xmlns:p14="http://schemas.microsoft.com/office/powerpoint/2010/main" val="28260080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sz="1800" b="0" i="0" u="none" strike="noStrike" baseline="0" dirty="0">
                <a:latin typeface="NimbusRomNo9L-Regu"/>
              </a:rPr>
              <a:t>In order to determine the maximum height of the step that both legged wheels can overcome, we analyze limit cases that wheels with different numbers of legs can overcome. According to the mathematical model, we finally get the maximum height as Equation 8.</a:t>
            </a:r>
          </a:p>
        </p:txBody>
      </p:sp>
      <p:sp>
        <p:nvSpPr>
          <p:cNvPr id="4" name="灯片编号占位符 3"/>
          <p:cNvSpPr>
            <a:spLocks noGrp="1"/>
          </p:cNvSpPr>
          <p:nvPr>
            <p:ph type="sldNum" sz="quarter" idx="5"/>
          </p:nvPr>
        </p:nvSpPr>
        <p:spPr/>
        <p:txBody>
          <a:bodyPr/>
          <a:lstStyle/>
          <a:p>
            <a:fld id="{4A7EA511-84E0-4AE0-9842-AB0E10994BF1}" type="slidenum">
              <a:rPr lang="zh-CN" altLang="en-US" smtClean="0"/>
              <a:t>7</a:t>
            </a:fld>
            <a:endParaRPr lang="zh-CN" altLang="en-US"/>
          </a:p>
        </p:txBody>
      </p:sp>
    </p:spTree>
    <p:extLst>
      <p:ext uri="{BB962C8B-B14F-4D97-AF65-F5344CB8AC3E}">
        <p14:creationId xmlns:p14="http://schemas.microsoft.com/office/powerpoint/2010/main" val="1844699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sz="1800" b="0" i="0" u="none" strike="noStrike" baseline="0" dirty="0">
                <a:latin typeface="NimbusRomNo9L-Regu"/>
              </a:rPr>
              <a:t>So far, this design problem is transformed into an optimal problem. We simplify the design variables into three variables, as shown in the slide. Our goal and design variables are all </a:t>
            </a:r>
            <a:r>
              <a:rPr lang="en-US" altLang="zh-CN" sz="2800" b="0" i="0" dirty="0">
                <a:solidFill>
                  <a:srgbClr val="333333"/>
                </a:solidFill>
                <a:effectLst/>
                <a:latin typeface="Arial" panose="020B0604020202020204" pitchFamily="34" charset="0"/>
              </a:rPr>
              <a:t>dimensionless </a:t>
            </a:r>
            <a:r>
              <a:rPr lang="en-US" altLang="zh-CN" sz="2800" b="0" i="0" dirty="0">
                <a:solidFill>
                  <a:srgbClr val="FFFFFF"/>
                </a:solidFill>
                <a:effectLst/>
                <a:latin typeface="Arial" panose="020B0604020202020204" pitchFamily="34" charset="0"/>
              </a:rPr>
              <a:t>quantities, so they are not affected by </a:t>
            </a:r>
            <a:r>
              <a:rPr lang="en-US" altLang="zh-CN" sz="4000" b="0" i="0" dirty="0">
                <a:solidFill>
                  <a:srgbClr val="FFFFFF"/>
                </a:solidFill>
                <a:effectLst/>
                <a:latin typeface="Arial" panose="020B0604020202020204" pitchFamily="34" charset="0"/>
              </a:rPr>
              <a:t>dimension.</a:t>
            </a:r>
          </a:p>
          <a:p>
            <a:pPr algn="l"/>
            <a:r>
              <a:rPr lang="en-US" altLang="zh-CN" sz="4000" b="1" i="0" dirty="0">
                <a:solidFill>
                  <a:srgbClr val="FFFFFF"/>
                </a:solidFill>
                <a:effectLst/>
                <a:latin typeface="Arial" panose="020B0604020202020204" pitchFamily="34" charset="0"/>
              </a:rPr>
              <a:t>(click) </a:t>
            </a:r>
            <a:r>
              <a:rPr lang="en-US" altLang="zh-CN" sz="4000" b="0" i="0" dirty="0">
                <a:solidFill>
                  <a:srgbClr val="FFFFFF"/>
                </a:solidFill>
                <a:effectLst/>
                <a:latin typeface="Arial" panose="020B0604020202020204" pitchFamily="34" charset="0"/>
              </a:rPr>
              <a:t>From the result, we can see the </a:t>
            </a:r>
            <a:r>
              <a:rPr lang="en-US" altLang="zh-CN" sz="1800" b="0" i="0" u="none" strike="noStrike" baseline="0" dirty="0">
                <a:latin typeface="NimbusRomNo9L-Regu"/>
              </a:rPr>
              <a:t>increase of n results in the decrease of the obstacle-overcoming ability in both legged wheel modes. So the number of legs in one wheel is chosen as 3.</a:t>
            </a:r>
            <a:r>
              <a:rPr lang="zh-CN" altLang="en-US" sz="1800" b="0" i="0" u="none" strike="noStrike" baseline="0" dirty="0">
                <a:latin typeface="NimbusRomNo9L-Regu"/>
              </a:rPr>
              <a:t> </a:t>
            </a:r>
            <a:r>
              <a:rPr lang="en-US" altLang="zh-CN" sz="1800" b="0" i="0" u="none" strike="noStrike" baseline="0" dirty="0">
                <a:latin typeface="NimbusRomNo9L-Regu"/>
              </a:rPr>
              <a:t>But</a:t>
            </a:r>
            <a:r>
              <a:rPr lang="zh-CN" altLang="en-US" sz="1800" b="0" i="0" u="none" strike="noStrike" baseline="0" dirty="0">
                <a:latin typeface="NimbusRomNo9L-Regu"/>
              </a:rPr>
              <a:t> </a:t>
            </a:r>
            <a:r>
              <a:rPr lang="en-US" altLang="zh-CN" sz="1800" b="0" i="0" u="none" strike="noStrike" baseline="0" dirty="0">
                <a:latin typeface="NimbusRomNo9L-Regu"/>
              </a:rPr>
              <a:t>the</a:t>
            </a:r>
            <a:r>
              <a:rPr lang="zh-CN" altLang="en-US" sz="1800" b="0" i="0" u="none" strike="noStrike" baseline="0" dirty="0">
                <a:latin typeface="NimbusRomNo9L-Regu"/>
              </a:rPr>
              <a:t> </a:t>
            </a:r>
            <a:r>
              <a:rPr lang="en-US" altLang="zh-CN" sz="1800" b="0" i="0" u="none" strike="noStrike" baseline="0" dirty="0">
                <a:latin typeface="NimbusRomNo9L-Regu"/>
              </a:rPr>
              <a:t>impact of the other two variables on the goal is not monotonical. Therefore, we make a trade-off and choose the three design variables like this. </a:t>
            </a:r>
            <a:r>
              <a:rPr lang="en-US" altLang="zh-CN" sz="1800" b="1" i="0" u="none" strike="noStrike" baseline="0" dirty="0">
                <a:latin typeface="NimbusRomNo9L-Regu"/>
              </a:rPr>
              <a:t>(click)</a:t>
            </a:r>
          </a:p>
          <a:p>
            <a:pPr algn="l"/>
            <a:r>
              <a:rPr lang="en-US" altLang="zh-CN" sz="1800" b="0" i="0" u="none" strike="noStrike" baseline="0" dirty="0">
                <a:latin typeface="NimbusRomNo9L-Regu"/>
              </a:rPr>
              <a:t>Theoretical results show both the CW and the CCW legged wheel modes can climb the step of more than two times radii.</a:t>
            </a:r>
            <a:endParaRPr lang="en-US" altLang="zh-CN" sz="2800" b="0" i="0" dirty="0">
              <a:solidFill>
                <a:srgbClr val="FFFFFF"/>
              </a:solidFill>
              <a:effectLst/>
              <a:latin typeface="Arial" panose="020B0604020202020204" pitchFamily="34" charset="0"/>
            </a:endParaRPr>
          </a:p>
        </p:txBody>
      </p:sp>
      <p:sp>
        <p:nvSpPr>
          <p:cNvPr id="4" name="灯片编号占位符 3"/>
          <p:cNvSpPr>
            <a:spLocks noGrp="1"/>
          </p:cNvSpPr>
          <p:nvPr>
            <p:ph type="sldNum" sz="quarter" idx="5"/>
          </p:nvPr>
        </p:nvSpPr>
        <p:spPr/>
        <p:txBody>
          <a:bodyPr/>
          <a:lstStyle/>
          <a:p>
            <a:fld id="{4A7EA511-84E0-4AE0-9842-AB0E10994BF1}" type="slidenum">
              <a:rPr lang="zh-CN" altLang="en-US" smtClean="0"/>
              <a:t>8</a:t>
            </a:fld>
            <a:endParaRPr lang="zh-CN" altLang="en-US"/>
          </a:p>
        </p:txBody>
      </p:sp>
    </p:spTree>
    <p:extLst>
      <p:ext uri="{BB962C8B-B14F-4D97-AF65-F5344CB8AC3E}">
        <p14:creationId xmlns:p14="http://schemas.microsoft.com/office/powerpoint/2010/main" val="24182393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sz="1800" b="0" i="0" u="none" strike="noStrike" baseline="0" dirty="0">
                <a:latin typeface="NimbusRomNo9L-Regu"/>
              </a:rPr>
              <a:t>Here we establish dynamic models of the robot platform, and analyze the effect of platform design variables on the torque load of the wheels. We make the length of the wheelbase and angular velocity as two design variables. Then we choose the scene where the robot is climbing steps and derive Newton-Euler Equation and Lagrange Equation.</a:t>
            </a:r>
            <a:endParaRPr lang="zh-CN" altLang="en-US" dirty="0"/>
          </a:p>
        </p:txBody>
      </p:sp>
      <p:sp>
        <p:nvSpPr>
          <p:cNvPr id="4" name="灯片编号占位符 3"/>
          <p:cNvSpPr>
            <a:spLocks noGrp="1"/>
          </p:cNvSpPr>
          <p:nvPr>
            <p:ph type="sldNum" sz="quarter" idx="5"/>
          </p:nvPr>
        </p:nvSpPr>
        <p:spPr/>
        <p:txBody>
          <a:bodyPr/>
          <a:lstStyle/>
          <a:p>
            <a:fld id="{4A7EA511-84E0-4AE0-9842-AB0E10994BF1}" type="slidenum">
              <a:rPr lang="zh-CN" altLang="en-US" smtClean="0"/>
              <a:t>9</a:t>
            </a:fld>
            <a:endParaRPr lang="zh-CN" altLang="en-US"/>
          </a:p>
        </p:txBody>
      </p:sp>
    </p:spTree>
    <p:extLst>
      <p:ext uri="{BB962C8B-B14F-4D97-AF65-F5344CB8AC3E}">
        <p14:creationId xmlns:p14="http://schemas.microsoft.com/office/powerpoint/2010/main" val="33990637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www.officeplus.cn/Template/Home.shtml" TargetMode="External"/><Relationship Id="rId2" Type="http://schemas.openxmlformats.org/officeDocument/2006/relationships/image" Target="../media/image8.jpg"/><Relationship Id="rId1" Type="http://schemas.openxmlformats.org/officeDocument/2006/relationships/slideMaster" Target="../slideMasters/slideMaster2.xml"/><Relationship Id="rId5" Type="http://schemas.microsoft.com/office/2007/relationships/hdphoto" Target="../media/hdphoto1.wdp"/><Relationship Id="rId4" Type="http://schemas.openxmlformats.org/officeDocument/2006/relationships/image" Target="../media/image9.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2.jpeg"/><Relationship Id="rId2" Type="http://schemas.openxmlformats.org/officeDocument/2006/relationships/hyperlink" Target="http://www.officeplus.cn/Template/Home.shtml" TargetMode="External"/><Relationship Id="rId1" Type="http://schemas.openxmlformats.org/officeDocument/2006/relationships/slideMaster" Target="../slideMasters/slideMaster2.xml"/><Relationship Id="rId6" Type="http://schemas.openxmlformats.org/officeDocument/2006/relationships/image" Target="../media/image11.jpeg"/><Relationship Id="rId5" Type="http://schemas.openxmlformats.org/officeDocument/2006/relationships/image" Target="../media/image10.jpeg"/><Relationship Id="rId4" Type="http://schemas.microsoft.com/office/2007/relationships/hdphoto" Target="../media/hdphoto1.wdp"/></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标题幻灯片">
    <p:bg>
      <p:bgPr>
        <a:solidFill>
          <a:schemeClr val="bg1"/>
        </a:solidFill>
        <a:effectLst/>
      </p:bgPr>
    </p:bg>
    <p:spTree>
      <p:nvGrpSpPr>
        <p:cNvPr id="1" name=""/>
        <p:cNvGrpSpPr/>
        <p:nvPr/>
      </p:nvGrpSpPr>
      <p:grpSpPr>
        <a:xfrm>
          <a:off x="0" y="0"/>
          <a:ext cx="0" cy="0"/>
          <a:chOff x="0" y="0"/>
          <a:chExt cx="0" cy="0"/>
        </a:xfrm>
      </p:grpSpPr>
      <p:pic>
        <p:nvPicPr>
          <p:cNvPr id="2" name="图片 1"/>
          <p:cNvPicPr>
            <a:picLocks noChangeAspect="1"/>
          </p:cNvPicPr>
          <p:nvPr userDrawn="1"/>
        </p:nvPicPr>
        <p:blipFill rotWithShape="1">
          <a:blip r:embed="rId2"/>
          <a:srcRect l="890" t="890" r="890" b="890"/>
          <a:stretch/>
        </p:blipFill>
        <p:spPr>
          <a:xfrm>
            <a:off x="0" y="0"/>
            <a:ext cx="5067300" cy="6858000"/>
          </a:xfrm>
          <a:prstGeom prst="rect">
            <a:avLst/>
          </a:prstGeom>
        </p:spPr>
      </p:pic>
      <p:sp>
        <p:nvSpPr>
          <p:cNvPr id="8" name="副标题 2">
            <a:extLst>
              <a:ext uri="{FF2B5EF4-FFF2-40B4-BE49-F238E27FC236}">
                <a16:creationId xmlns:a16="http://schemas.microsoft.com/office/drawing/2014/main" id="{4E953460-DF1B-47D5-A45E-36FE5390D3E5}"/>
              </a:ext>
            </a:extLst>
          </p:cNvPr>
          <p:cNvSpPr>
            <a:spLocks noGrp="1"/>
          </p:cNvSpPr>
          <p:nvPr>
            <p:ph type="subTitle" idx="1"/>
          </p:nvPr>
        </p:nvSpPr>
        <p:spPr>
          <a:xfrm>
            <a:off x="4446171" y="3888020"/>
            <a:ext cx="5357061" cy="558799"/>
          </a:xfrm>
        </p:spPr>
        <p:txBody>
          <a:bodyPr anchor="ctr">
            <a:normAutofit/>
          </a:bodyPr>
          <a:lstStyle>
            <a:lvl1pPr marL="0" indent="0" algn="l">
              <a:buNone/>
              <a:defRPr sz="2000">
                <a:solidFill>
                  <a:schemeClr val="tx1"/>
                </a:solidFill>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dirty="0"/>
              <a:t>Click to edit Master subtitle style</a:t>
            </a:r>
          </a:p>
        </p:txBody>
      </p:sp>
      <p:sp>
        <p:nvSpPr>
          <p:cNvPr id="9" name="标题 1">
            <a:extLst>
              <a:ext uri="{FF2B5EF4-FFF2-40B4-BE49-F238E27FC236}">
                <a16:creationId xmlns:a16="http://schemas.microsoft.com/office/drawing/2014/main" id="{FCA403D1-FD35-4BCE-8DAF-DED9AD68B824}"/>
              </a:ext>
            </a:extLst>
          </p:cNvPr>
          <p:cNvSpPr>
            <a:spLocks noGrp="1"/>
          </p:cNvSpPr>
          <p:nvPr>
            <p:ph type="ctrTitle"/>
          </p:nvPr>
        </p:nvSpPr>
        <p:spPr>
          <a:xfrm>
            <a:off x="4446171" y="2630089"/>
            <a:ext cx="5357061" cy="1257932"/>
          </a:xfrm>
        </p:spPr>
        <p:txBody>
          <a:bodyPr anchor="ctr">
            <a:normAutofit/>
          </a:bodyPr>
          <a:lstStyle>
            <a:lvl1pPr algn="l">
              <a:defRPr sz="4000">
                <a:solidFill>
                  <a:schemeClr val="tx1"/>
                </a:solidFill>
              </a:defRPr>
            </a:lvl1pPr>
          </a:lstStyle>
          <a:p>
            <a:r>
              <a:rPr lang="en-US" dirty="0"/>
              <a:t>Click to edit Master title style</a:t>
            </a:r>
            <a:endParaRPr lang="zh-CN" altLang="en-US" dirty="0"/>
          </a:p>
        </p:txBody>
      </p:sp>
      <p:sp>
        <p:nvSpPr>
          <p:cNvPr id="10" name="文本占位符 13">
            <a:extLst>
              <a:ext uri="{FF2B5EF4-FFF2-40B4-BE49-F238E27FC236}">
                <a16:creationId xmlns:a16="http://schemas.microsoft.com/office/drawing/2014/main" id="{369C1D24-6FDB-4DCE-BAB3-42ABEA04DB06}"/>
              </a:ext>
            </a:extLst>
          </p:cNvPr>
          <p:cNvSpPr>
            <a:spLocks noGrp="1"/>
          </p:cNvSpPr>
          <p:nvPr>
            <p:ph type="body" sz="quarter" idx="10" hasCustomPrompt="1"/>
          </p:nvPr>
        </p:nvSpPr>
        <p:spPr>
          <a:xfrm>
            <a:off x="4446171" y="4969921"/>
            <a:ext cx="5357061" cy="296271"/>
          </a:xfrm>
        </p:spPr>
        <p:txBody>
          <a:bodyPr vert="horz" anchor="ctr">
            <a:noAutofit/>
          </a:bodyPr>
          <a:lstStyle>
            <a:lvl1pPr marL="0" indent="0" algn="l">
              <a:buNone/>
              <a:defRPr sz="1500" b="0">
                <a:solidFill>
                  <a:schemeClr val="tx1"/>
                </a:solidFill>
              </a:defRPr>
            </a:lvl1pPr>
            <a:lvl2pPr marL="457177" indent="0">
              <a:buNone/>
              <a:defRPr/>
            </a:lvl2pPr>
            <a:lvl3pPr marL="914353" indent="0">
              <a:buNone/>
              <a:defRPr/>
            </a:lvl3pPr>
            <a:lvl4pPr marL="1371531" indent="0">
              <a:buNone/>
              <a:defRPr/>
            </a:lvl4pPr>
            <a:lvl5pPr marL="1828709" indent="0">
              <a:buNone/>
              <a:defRPr/>
            </a:lvl5pPr>
          </a:lstStyle>
          <a:p>
            <a:pPr lvl="0"/>
            <a:r>
              <a:rPr lang="en-US" altLang="zh-CN" dirty="0"/>
              <a:t>Signature</a:t>
            </a:r>
          </a:p>
        </p:txBody>
      </p:sp>
      <p:sp>
        <p:nvSpPr>
          <p:cNvPr id="11" name="文本占位符 13">
            <a:extLst>
              <a:ext uri="{FF2B5EF4-FFF2-40B4-BE49-F238E27FC236}">
                <a16:creationId xmlns:a16="http://schemas.microsoft.com/office/drawing/2014/main" id="{E6C7EFDA-35C8-43C2-BADC-8FD21E48120D}"/>
              </a:ext>
            </a:extLst>
          </p:cNvPr>
          <p:cNvSpPr>
            <a:spLocks noGrp="1"/>
          </p:cNvSpPr>
          <p:nvPr>
            <p:ph type="body" sz="quarter" idx="11" hasCustomPrompt="1"/>
          </p:nvPr>
        </p:nvSpPr>
        <p:spPr>
          <a:xfrm>
            <a:off x="4446171" y="5266192"/>
            <a:ext cx="5357061" cy="296271"/>
          </a:xfrm>
        </p:spPr>
        <p:txBody>
          <a:bodyPr vert="horz" anchor="ctr">
            <a:noAutofit/>
          </a:bodyPr>
          <a:lstStyle>
            <a:lvl1pPr marL="0" indent="0" algn="l">
              <a:buNone/>
              <a:defRPr sz="1500" b="0">
                <a:solidFill>
                  <a:schemeClr val="tx1"/>
                </a:solidFill>
              </a:defRPr>
            </a:lvl1pPr>
            <a:lvl2pPr marL="457177" indent="0">
              <a:buNone/>
              <a:defRPr/>
            </a:lvl2pPr>
            <a:lvl3pPr marL="914353" indent="0">
              <a:buNone/>
              <a:defRPr/>
            </a:lvl3pPr>
            <a:lvl4pPr marL="1371531" indent="0">
              <a:buNone/>
              <a:defRPr/>
            </a:lvl4pPr>
            <a:lvl5pPr marL="1828709" indent="0">
              <a:buNone/>
              <a:defRPr/>
            </a:lvl5pPr>
          </a:lstStyle>
          <a:p>
            <a:pPr lvl="0"/>
            <a:r>
              <a:rPr lang="en-US" altLang="zh-CN" dirty="0"/>
              <a:t>Date</a:t>
            </a:r>
            <a:endParaRPr lang="zh-CN" altLang="en-US" dirty="0"/>
          </a:p>
        </p:txBody>
      </p:sp>
    </p:spTree>
    <p:extLst>
      <p:ext uri="{BB962C8B-B14F-4D97-AF65-F5344CB8AC3E}">
        <p14:creationId xmlns:p14="http://schemas.microsoft.com/office/powerpoint/2010/main" val="2882586885"/>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关注微软Office文档">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F3BB9638-2D2F-48B1-A8CF-673B237DCC17}"/>
              </a:ext>
            </a:extLst>
          </p:cNvPr>
          <p:cNvSpPr/>
          <p:nvPr userDrawn="1"/>
        </p:nvSpPr>
        <p:spPr>
          <a:xfrm>
            <a:off x="0" y="3429000"/>
            <a:ext cx="12192000" cy="3429000"/>
          </a:xfrm>
          <a:prstGeom prst="rect">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4" name="矩形: 圆角 3">
            <a:extLst>
              <a:ext uri="{FF2B5EF4-FFF2-40B4-BE49-F238E27FC236}">
                <a16:creationId xmlns:a16="http://schemas.microsoft.com/office/drawing/2014/main" id="{120C7C91-35F0-46E5-B511-2314CED2655F}"/>
              </a:ext>
            </a:extLst>
          </p:cNvPr>
          <p:cNvSpPr/>
          <p:nvPr userDrawn="1"/>
        </p:nvSpPr>
        <p:spPr>
          <a:xfrm>
            <a:off x="1079465" y="1527629"/>
            <a:ext cx="3802742" cy="3802742"/>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pic>
        <p:nvPicPr>
          <p:cNvPr id="5" name="图片 4" descr="图片包含 纵横字谜, 文字&#10;&#10;已生成极高可信度的说明">
            <a:extLst>
              <a:ext uri="{FF2B5EF4-FFF2-40B4-BE49-F238E27FC236}">
                <a16:creationId xmlns:a16="http://schemas.microsoft.com/office/drawing/2014/main" id="{25779B21-3BC1-4E47-8650-6B0E785B5142}"/>
              </a:ext>
            </a:extLst>
          </p:cNvPr>
          <p:cNvPicPr>
            <a:picLocks noChangeAspect="1"/>
          </p:cNvPicPr>
          <p:nvPr userDrawn="1"/>
        </p:nvPicPr>
        <p:blipFill>
          <a:blip r:embed="rId2">
            <a:clrChange>
              <a:clrFrom>
                <a:srgbClr val="FFFFFF"/>
              </a:clrFrom>
              <a:clrTo>
                <a:srgbClr val="FFFFFF">
                  <a:alpha val="0"/>
                </a:srgbClr>
              </a:clrTo>
            </a:clrChange>
          </a:blip>
          <a:stretch>
            <a:fillRect/>
          </a:stretch>
        </p:blipFill>
        <p:spPr>
          <a:xfrm>
            <a:off x="1308065" y="1756229"/>
            <a:ext cx="3345542" cy="3345542"/>
          </a:xfrm>
          <a:prstGeom prst="rect">
            <a:avLst/>
          </a:prstGeom>
        </p:spPr>
      </p:pic>
      <p:sp>
        <p:nvSpPr>
          <p:cNvPr id="6" name="文本框 5">
            <a:extLst>
              <a:ext uri="{FF2B5EF4-FFF2-40B4-BE49-F238E27FC236}">
                <a16:creationId xmlns:a16="http://schemas.microsoft.com/office/drawing/2014/main" id="{343024A3-25F7-4B9A-9876-36F35421F6E6}"/>
              </a:ext>
            </a:extLst>
          </p:cNvPr>
          <p:cNvSpPr txBox="1"/>
          <p:nvPr userDrawn="1"/>
        </p:nvSpPr>
        <p:spPr>
          <a:xfrm>
            <a:off x="5239657" y="1566506"/>
            <a:ext cx="6013185" cy="3549241"/>
          </a:xfrm>
          <a:prstGeom prst="rect">
            <a:avLst/>
          </a:prstGeom>
          <a:noFill/>
        </p:spPr>
        <p:txBody>
          <a:bodyPr wrap="none" rtlCol="0">
            <a:spAutoFit/>
          </a:bodyPr>
          <a:lstStyle/>
          <a:p>
            <a:pPr>
              <a:lnSpc>
                <a:spcPct val="150000"/>
              </a:lnSpc>
              <a:spcBef>
                <a:spcPts val="600"/>
              </a:spcBef>
            </a:pPr>
            <a:r>
              <a:rPr lang="zh-CN" altLang="en-US"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办公模板更新</a:t>
            </a:r>
            <a:endParaRPr lang="en-US" altLang="zh-CN"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nSpc>
                <a:spcPct val="150000"/>
              </a:lnSpc>
              <a:spcBef>
                <a:spcPts val="600"/>
              </a:spcBef>
            </a:pPr>
            <a:r>
              <a:rPr lang="zh-CN" altLang="en-US"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微软</a:t>
            </a:r>
            <a:endParaRPr lang="en-US" altLang="zh-CN"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nSpc>
                <a:spcPct val="150000"/>
              </a:lnSpc>
              <a:spcBef>
                <a:spcPts val="600"/>
              </a:spcBef>
            </a:pPr>
            <a:r>
              <a:rPr lang="zh-CN" altLang="en-US"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微信扫码关注</a:t>
            </a:r>
            <a:endParaRPr lang="en-US" altLang="zh-CN"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nSpc>
                <a:spcPct val="150000"/>
              </a:lnSpc>
              <a:spcBef>
                <a:spcPts val="600"/>
              </a:spcBef>
            </a:pPr>
            <a:r>
              <a:rPr lang="zh-CN" altLang="en-US"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微软</a:t>
            </a:r>
            <a:r>
              <a:rPr lang="en-US" altLang="zh-CN"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Office</a:t>
            </a:r>
            <a:r>
              <a:rPr lang="zh-CN" altLang="en-US"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文档 」服务号</a:t>
            </a:r>
            <a:endParaRPr lang="en-US" altLang="zh-CN"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pic>
        <p:nvPicPr>
          <p:cNvPr id="7" name="图片 6">
            <a:hlinkClick r:id="rId3"/>
            <a:extLst>
              <a:ext uri="{FF2B5EF4-FFF2-40B4-BE49-F238E27FC236}">
                <a16:creationId xmlns:a16="http://schemas.microsoft.com/office/drawing/2014/main" id="{5524D02C-49CE-4D3D-8B89-07CEC3966F49}"/>
              </a:ext>
            </a:extLst>
          </p:cNvPr>
          <p:cNvPicPr>
            <a:picLocks noChangeAspect="1"/>
          </p:cNvPicPr>
          <p:nvPr userDrawn="1"/>
        </p:nvPicPr>
        <p:blipFill>
          <a:blip r:embed="rId4" cstate="print">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239657" y="6345797"/>
            <a:ext cx="1712686" cy="226074"/>
          </a:xfrm>
          <a:prstGeom prst="rect">
            <a:avLst/>
          </a:prstGeom>
        </p:spPr>
      </p:pic>
    </p:spTree>
    <p:extLst>
      <p:ext uri="{BB962C8B-B14F-4D97-AF65-F5344CB8AC3E}">
        <p14:creationId xmlns:p14="http://schemas.microsoft.com/office/powerpoint/2010/main" val="17957575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微软黑科技">
    <p:spTree>
      <p:nvGrpSpPr>
        <p:cNvPr id="1" name=""/>
        <p:cNvGrpSpPr/>
        <p:nvPr/>
      </p:nvGrpSpPr>
      <p:grpSpPr>
        <a:xfrm>
          <a:off x="0" y="0"/>
          <a:ext cx="0" cy="0"/>
          <a:chOff x="0" y="0"/>
          <a:chExt cx="0" cy="0"/>
        </a:xfrm>
      </p:grpSpPr>
      <p:cxnSp>
        <p:nvCxnSpPr>
          <p:cNvPr id="4" name="直接连接符 3">
            <a:extLst>
              <a:ext uri="{FF2B5EF4-FFF2-40B4-BE49-F238E27FC236}">
                <a16:creationId xmlns:a16="http://schemas.microsoft.com/office/drawing/2014/main" id="{3E71CC84-193F-4D28-98D9-17F9952F968C}"/>
              </a:ext>
            </a:extLst>
          </p:cNvPr>
          <p:cNvCxnSpPr/>
          <p:nvPr userDrawn="1"/>
        </p:nvCxnSpPr>
        <p:spPr>
          <a:xfrm>
            <a:off x="0" y="657288"/>
            <a:ext cx="12192000" cy="0"/>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sp>
        <p:nvSpPr>
          <p:cNvPr id="6" name="矩形 5">
            <a:extLst>
              <a:ext uri="{FF2B5EF4-FFF2-40B4-BE49-F238E27FC236}">
                <a16:creationId xmlns:a16="http://schemas.microsoft.com/office/drawing/2014/main" id="{23A9F197-1133-4CEE-860F-85366976D0AC}"/>
              </a:ext>
            </a:extLst>
          </p:cNvPr>
          <p:cNvSpPr/>
          <p:nvPr userDrawn="1"/>
        </p:nvSpPr>
        <p:spPr>
          <a:xfrm>
            <a:off x="0" y="3091547"/>
            <a:ext cx="12192000" cy="3766453"/>
          </a:xfrm>
          <a:prstGeom prst="rect">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8" name="矩形: 圆角 7">
            <a:extLst>
              <a:ext uri="{FF2B5EF4-FFF2-40B4-BE49-F238E27FC236}">
                <a16:creationId xmlns:a16="http://schemas.microsoft.com/office/drawing/2014/main" id="{AA954438-2CEB-4119-883B-8B9196F98504}"/>
              </a:ext>
            </a:extLst>
          </p:cNvPr>
          <p:cNvSpPr/>
          <p:nvPr userDrawn="1"/>
        </p:nvSpPr>
        <p:spPr>
          <a:xfrm>
            <a:off x="621395"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9" name="矩形: 圆角 8">
            <a:extLst>
              <a:ext uri="{FF2B5EF4-FFF2-40B4-BE49-F238E27FC236}">
                <a16:creationId xmlns:a16="http://schemas.microsoft.com/office/drawing/2014/main" id="{4CD1A364-B227-4CFB-9287-6198C6C0443B}"/>
              </a:ext>
            </a:extLst>
          </p:cNvPr>
          <p:cNvSpPr/>
          <p:nvPr userDrawn="1"/>
        </p:nvSpPr>
        <p:spPr>
          <a:xfrm>
            <a:off x="4374467"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BEA6AD26-5781-4DAD-8C16-8C73B2C177AD}"/>
              </a:ext>
            </a:extLst>
          </p:cNvPr>
          <p:cNvSpPr txBox="1"/>
          <p:nvPr userDrawn="1"/>
        </p:nvSpPr>
        <p:spPr>
          <a:xfrm>
            <a:off x="1656327" y="286129"/>
            <a:ext cx="8879354" cy="670120"/>
          </a:xfrm>
          <a:prstGeom prst="rect">
            <a:avLst/>
          </a:prstGeom>
          <a:solidFill>
            <a:schemeClr val="bg1"/>
          </a:solidFill>
        </p:spPr>
        <p:txBody>
          <a:bodyPr wrap="none" rtlCol="0">
            <a:spAutoFit/>
          </a:bodyPr>
          <a:lstStyle/>
          <a:p>
            <a:pPr algn="ctr">
              <a:lnSpc>
                <a:spcPct val="130000"/>
              </a:lnSpc>
              <a:spcBef>
                <a:spcPts val="600"/>
              </a:spcBef>
            </a:pPr>
            <a:r>
              <a:rPr lang="zh-CN" altLang="en-US" sz="3200" b="1" kern="0">
                <a:latin typeface="微软雅黑" panose="020B0503020204020204" pitchFamily="34" charset="-122"/>
                <a:ea typeface="微软雅黑" panose="020B0503020204020204" pitchFamily="34" charset="-122"/>
                <a:cs typeface="+mn-ea"/>
                <a:sym typeface="+mn-lt"/>
              </a:rPr>
              <a:t> 微信扫描小程序码，使用微软移动办公黑科技 </a:t>
            </a:r>
            <a:endParaRPr lang="en-US" sz="3200" b="1" kern="0" dirty="0">
              <a:latin typeface="微软雅黑" panose="020B0503020204020204" pitchFamily="34" charset="-122"/>
              <a:ea typeface="微软雅黑" panose="020B0503020204020204" pitchFamily="34" charset="-122"/>
              <a:cs typeface="+mn-ea"/>
              <a:sym typeface="+mn-lt"/>
            </a:endParaRPr>
          </a:p>
        </p:txBody>
      </p:sp>
      <p:cxnSp>
        <p:nvCxnSpPr>
          <p:cNvPr id="11" name="直接连接符 10">
            <a:extLst>
              <a:ext uri="{FF2B5EF4-FFF2-40B4-BE49-F238E27FC236}">
                <a16:creationId xmlns:a16="http://schemas.microsoft.com/office/drawing/2014/main" id="{72806FD0-33B9-40F1-B8F9-079524CA002C}"/>
              </a:ext>
            </a:extLst>
          </p:cNvPr>
          <p:cNvCxnSpPr>
            <a:cxnSpLocks/>
          </p:cNvCxnSpPr>
          <p:nvPr userDrawn="1"/>
        </p:nvCxnSpPr>
        <p:spPr>
          <a:xfrm flipH="1">
            <a:off x="1523089" y="369629"/>
            <a:ext cx="266460" cy="622048"/>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159FFD7E-3944-43A3-A5DD-D8673483D044}"/>
              </a:ext>
            </a:extLst>
          </p:cNvPr>
          <p:cNvCxnSpPr>
            <a:cxnSpLocks/>
          </p:cNvCxnSpPr>
          <p:nvPr userDrawn="1"/>
        </p:nvCxnSpPr>
        <p:spPr>
          <a:xfrm flipH="1">
            <a:off x="10402443" y="369629"/>
            <a:ext cx="266460" cy="622048"/>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sp>
        <p:nvSpPr>
          <p:cNvPr id="13" name="矩形: 圆角 12">
            <a:extLst>
              <a:ext uri="{FF2B5EF4-FFF2-40B4-BE49-F238E27FC236}">
                <a16:creationId xmlns:a16="http://schemas.microsoft.com/office/drawing/2014/main" id="{C76706F4-B20C-489C-ACB9-010EF43FEF70}"/>
              </a:ext>
            </a:extLst>
          </p:cNvPr>
          <p:cNvSpPr/>
          <p:nvPr userDrawn="1"/>
        </p:nvSpPr>
        <p:spPr>
          <a:xfrm>
            <a:off x="8159751"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17" name="文本框 16">
            <a:extLst>
              <a:ext uri="{FF2B5EF4-FFF2-40B4-BE49-F238E27FC236}">
                <a16:creationId xmlns:a16="http://schemas.microsoft.com/office/drawing/2014/main" id="{9A11A6D6-1DBD-4A10-8942-D3DDC4E182E9}"/>
              </a:ext>
            </a:extLst>
          </p:cNvPr>
          <p:cNvSpPr txBox="1"/>
          <p:nvPr userDrawn="1"/>
        </p:nvSpPr>
        <p:spPr>
          <a:xfrm>
            <a:off x="987447" y="5138740"/>
            <a:ext cx="2730235" cy="907428"/>
          </a:xfrm>
          <a:prstGeom prst="rect">
            <a:avLst/>
          </a:prstGeom>
          <a:noFill/>
        </p:spPr>
        <p:txBody>
          <a:bodyPr wrap="none" rtlCol="0">
            <a:spAutoFit/>
          </a:bodyPr>
          <a:lstStyle/>
          <a:p>
            <a:pPr algn="ctr">
              <a:lnSpc>
                <a:spcPct val="140000"/>
              </a:lnSpc>
            </a:pPr>
            <a:r>
              <a:rPr lang="zh-CN" altLang="en-US"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在微信访问</a:t>
            </a:r>
            <a:r>
              <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OneDrive</a:t>
            </a:r>
          </a:p>
          <a:p>
            <a:pPr algn="ctr">
              <a:lnSpc>
                <a:spcPct val="140000"/>
              </a:lnSpc>
            </a:pP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 微软</a:t>
            </a:r>
            <a:r>
              <a:rPr lang="en-US" altLang="zh-CN"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Office</a:t>
            </a: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文档 」</a:t>
            </a:r>
            <a:endParaRPr lang="en-US" sz="2000" b="1" kern="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sp>
        <p:nvSpPr>
          <p:cNvPr id="18" name="文本框 17">
            <a:extLst>
              <a:ext uri="{FF2B5EF4-FFF2-40B4-BE49-F238E27FC236}">
                <a16:creationId xmlns:a16="http://schemas.microsoft.com/office/drawing/2014/main" id="{6274E825-3465-469E-BD06-097F250CA889}"/>
              </a:ext>
            </a:extLst>
          </p:cNvPr>
          <p:cNvSpPr txBox="1"/>
          <p:nvPr userDrawn="1"/>
        </p:nvSpPr>
        <p:spPr>
          <a:xfrm>
            <a:off x="4862328" y="5138740"/>
            <a:ext cx="2467342" cy="907428"/>
          </a:xfrm>
          <a:prstGeom prst="rect">
            <a:avLst/>
          </a:prstGeom>
          <a:noFill/>
        </p:spPr>
        <p:txBody>
          <a:bodyPr wrap="none" rtlCol="0">
            <a:spAutoFit/>
          </a:bodyPr>
          <a:lstStyle/>
          <a:p>
            <a:pPr algn="ctr">
              <a:lnSpc>
                <a:spcPct val="140000"/>
              </a:lnSpc>
            </a:pPr>
            <a:r>
              <a:rPr lang="zh-CN" altLang="en-US"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让你的文档会说话</a:t>
            </a:r>
            <a:endPar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gn="ctr">
              <a:lnSpc>
                <a:spcPct val="140000"/>
              </a:lnSpc>
            </a:pP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 微软听听文档 」</a:t>
            </a:r>
          </a:p>
        </p:txBody>
      </p:sp>
      <p:sp>
        <p:nvSpPr>
          <p:cNvPr id="19" name="文本框 18">
            <a:extLst>
              <a:ext uri="{FF2B5EF4-FFF2-40B4-BE49-F238E27FC236}">
                <a16:creationId xmlns:a16="http://schemas.microsoft.com/office/drawing/2014/main" id="{4EC4AC92-2800-4841-84A3-26E495F2D178}"/>
              </a:ext>
            </a:extLst>
          </p:cNvPr>
          <p:cNvSpPr txBox="1"/>
          <p:nvPr userDrawn="1"/>
        </p:nvSpPr>
        <p:spPr>
          <a:xfrm>
            <a:off x="8644425" y="5138740"/>
            <a:ext cx="2492990" cy="907428"/>
          </a:xfrm>
          <a:prstGeom prst="rect">
            <a:avLst/>
          </a:prstGeom>
          <a:noFill/>
        </p:spPr>
        <p:txBody>
          <a:bodyPr wrap="none" rtlCol="0">
            <a:spAutoFit/>
          </a:bodyPr>
          <a:lstStyle/>
          <a:p>
            <a:pPr algn="ctr">
              <a:lnSpc>
                <a:spcPct val="140000"/>
              </a:lnSpc>
            </a:pPr>
            <a:r>
              <a:rPr lang="zh-CN" altLang="en-US"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你的文档创作小助手</a:t>
            </a:r>
            <a:endPar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gn="ctr">
              <a:lnSpc>
                <a:spcPct val="140000"/>
              </a:lnSpc>
            </a:pP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 微软</a:t>
            </a:r>
            <a:r>
              <a:rPr lang="en-US" altLang="zh-CN"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AI</a:t>
            </a: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识图 」</a:t>
            </a:r>
          </a:p>
        </p:txBody>
      </p:sp>
      <p:cxnSp>
        <p:nvCxnSpPr>
          <p:cNvPr id="20" name="直接连接符 19">
            <a:extLst>
              <a:ext uri="{FF2B5EF4-FFF2-40B4-BE49-F238E27FC236}">
                <a16:creationId xmlns:a16="http://schemas.microsoft.com/office/drawing/2014/main" id="{F3D082CA-914B-42B8-A86E-16893B7234C9}"/>
              </a:ext>
            </a:extLst>
          </p:cNvPr>
          <p:cNvCxnSpPr/>
          <p:nvPr userDrawn="1"/>
        </p:nvCxnSpPr>
        <p:spPr>
          <a:xfrm>
            <a:off x="4198035" y="5330650"/>
            <a:ext cx="0" cy="653143"/>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5421E3BB-42AC-4DCD-9031-7215136A1844}"/>
              </a:ext>
            </a:extLst>
          </p:cNvPr>
          <p:cNvCxnSpPr/>
          <p:nvPr userDrawn="1"/>
        </p:nvCxnSpPr>
        <p:spPr>
          <a:xfrm>
            <a:off x="7976215" y="5330650"/>
            <a:ext cx="0" cy="653143"/>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pic>
        <p:nvPicPr>
          <p:cNvPr id="22" name="图片 21">
            <a:hlinkClick r:id="rId2"/>
            <a:extLst>
              <a:ext uri="{FF2B5EF4-FFF2-40B4-BE49-F238E27FC236}">
                <a16:creationId xmlns:a16="http://schemas.microsoft.com/office/drawing/2014/main" id="{46C855E7-2DCA-4970-A954-7CB7F69FADAB}"/>
              </a:ext>
            </a:extLst>
          </p:cNvPr>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239657" y="6345797"/>
            <a:ext cx="1712686" cy="226074"/>
          </a:xfrm>
          <a:prstGeom prst="rect">
            <a:avLst/>
          </a:prstGeom>
        </p:spPr>
      </p:pic>
      <p:pic>
        <p:nvPicPr>
          <p:cNvPr id="3" name="图片 2">
            <a:extLst>
              <a:ext uri="{FF2B5EF4-FFF2-40B4-BE49-F238E27FC236}">
                <a16:creationId xmlns:a16="http://schemas.microsoft.com/office/drawing/2014/main" id="{A7F32EC9-ED26-45EE-9DC4-21C3241FF7AB}"/>
              </a:ext>
            </a:extLst>
          </p:cNvPr>
          <p:cNvPicPr>
            <a:picLocks noChangeAspect="1"/>
          </p:cNvPicPr>
          <p:nvPr userDrawn="1"/>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728716" y="1726788"/>
            <a:ext cx="2743200" cy="2743200"/>
          </a:xfrm>
          <a:prstGeom prst="rect">
            <a:avLst/>
          </a:prstGeom>
        </p:spPr>
      </p:pic>
      <p:pic>
        <p:nvPicPr>
          <p:cNvPr id="7" name="图片 6">
            <a:extLst>
              <a:ext uri="{FF2B5EF4-FFF2-40B4-BE49-F238E27FC236}">
                <a16:creationId xmlns:a16="http://schemas.microsoft.com/office/drawing/2014/main" id="{36F84124-CE71-4190-B92C-B61E496F7B7E}"/>
              </a:ext>
            </a:extLst>
          </p:cNvPr>
          <p:cNvPicPr>
            <a:picLocks noChangeAspect="1"/>
          </p:cNvPicPr>
          <p:nvPr userDrawn="1"/>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74482" y="1726788"/>
            <a:ext cx="2743200" cy="2743200"/>
          </a:xfrm>
          <a:prstGeom prst="rect">
            <a:avLst/>
          </a:prstGeom>
        </p:spPr>
      </p:pic>
      <p:pic>
        <p:nvPicPr>
          <p:cNvPr id="24" name="图片 23">
            <a:extLst>
              <a:ext uri="{FF2B5EF4-FFF2-40B4-BE49-F238E27FC236}">
                <a16:creationId xmlns:a16="http://schemas.microsoft.com/office/drawing/2014/main" id="{39B45288-397E-405A-A715-DCD4FE40DCE2}"/>
              </a:ext>
            </a:extLst>
          </p:cNvPr>
          <p:cNvPicPr>
            <a:picLocks noChangeAspect="1"/>
          </p:cNvPicPr>
          <p:nvPr userDrawn="1"/>
        </p:nvPicPr>
        <p:blipFill>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519320" y="1726788"/>
            <a:ext cx="2743200" cy="2743200"/>
          </a:xfrm>
          <a:prstGeom prst="rect">
            <a:avLst/>
          </a:prstGeom>
        </p:spPr>
      </p:pic>
    </p:spTree>
    <p:extLst>
      <p:ext uri="{BB962C8B-B14F-4D97-AF65-F5344CB8AC3E}">
        <p14:creationId xmlns:p14="http://schemas.microsoft.com/office/powerpoint/2010/main" val="206081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节标题">
    <p:spTree>
      <p:nvGrpSpPr>
        <p:cNvPr id="1" name=""/>
        <p:cNvGrpSpPr/>
        <p:nvPr/>
      </p:nvGrpSpPr>
      <p:grpSpPr>
        <a:xfrm>
          <a:off x="0" y="0"/>
          <a:ext cx="0" cy="0"/>
          <a:chOff x="0" y="0"/>
          <a:chExt cx="0" cy="0"/>
        </a:xfrm>
      </p:grpSpPr>
      <p:cxnSp>
        <p:nvCxnSpPr>
          <p:cNvPr id="3" name="直接连接符 2"/>
          <p:cNvCxnSpPr>
            <a:cxnSpLocks/>
          </p:cNvCxnSpPr>
          <p:nvPr userDrawn="1"/>
        </p:nvCxnSpPr>
        <p:spPr>
          <a:xfrm>
            <a:off x="2352675" y="3023418"/>
            <a:ext cx="6502882"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6" name="图片 5"/>
          <p:cNvPicPr>
            <a:picLocks noChangeAspect="1"/>
          </p:cNvPicPr>
          <p:nvPr userDrawn="1"/>
        </p:nvPicPr>
        <p:blipFill>
          <a:blip r:embed="rId2"/>
          <a:stretch>
            <a:fillRect/>
          </a:stretch>
        </p:blipFill>
        <p:spPr>
          <a:xfrm>
            <a:off x="9195955" y="0"/>
            <a:ext cx="2996045" cy="6882306"/>
          </a:xfrm>
          <a:prstGeom prst="rect">
            <a:avLst/>
          </a:prstGeom>
        </p:spPr>
      </p:pic>
      <p:sp>
        <p:nvSpPr>
          <p:cNvPr id="7" name="标题 1">
            <a:extLst>
              <a:ext uri="{FF2B5EF4-FFF2-40B4-BE49-F238E27FC236}">
                <a16:creationId xmlns:a16="http://schemas.microsoft.com/office/drawing/2014/main" id="{DF538336-03A2-49DC-AC81-8ECE68B5813C}"/>
              </a:ext>
            </a:extLst>
          </p:cNvPr>
          <p:cNvSpPr>
            <a:spLocks noGrp="1"/>
          </p:cNvSpPr>
          <p:nvPr>
            <p:ph type="title"/>
          </p:nvPr>
        </p:nvSpPr>
        <p:spPr>
          <a:xfrm>
            <a:off x="2466398" y="2077269"/>
            <a:ext cx="5419185" cy="895350"/>
          </a:xfrm>
        </p:spPr>
        <p:txBody>
          <a:bodyPr anchor="b">
            <a:normAutofit/>
          </a:bodyPr>
          <a:lstStyle>
            <a:lvl1pPr algn="l">
              <a:defRPr sz="2400" b="1">
                <a:solidFill>
                  <a:schemeClr val="tx1"/>
                </a:solidFill>
              </a:defRPr>
            </a:lvl1pPr>
          </a:lstStyle>
          <a:p>
            <a:r>
              <a:rPr lang="en-US" dirty="0"/>
              <a:t>Click to edit Master title style</a:t>
            </a:r>
            <a:endParaRPr lang="zh-CN" altLang="en-US" dirty="0"/>
          </a:p>
        </p:txBody>
      </p:sp>
      <p:sp>
        <p:nvSpPr>
          <p:cNvPr id="8" name="文本占位符 2">
            <a:extLst>
              <a:ext uri="{FF2B5EF4-FFF2-40B4-BE49-F238E27FC236}">
                <a16:creationId xmlns:a16="http://schemas.microsoft.com/office/drawing/2014/main" id="{5A33C4CF-DB83-41F4-82B0-773544FB1CE2}"/>
              </a:ext>
            </a:extLst>
          </p:cNvPr>
          <p:cNvSpPr>
            <a:spLocks noGrp="1"/>
          </p:cNvSpPr>
          <p:nvPr>
            <p:ph type="body" idx="1"/>
          </p:nvPr>
        </p:nvSpPr>
        <p:spPr>
          <a:xfrm>
            <a:off x="2467514" y="3074218"/>
            <a:ext cx="5419185" cy="1015623"/>
          </a:xfrm>
        </p:spPr>
        <p:txBody>
          <a:bodyPr anchor="t">
            <a:normAutofit/>
          </a:bodyPr>
          <a:lstStyle>
            <a:lvl1pPr marL="0" indent="0" algn="l">
              <a:lnSpc>
                <a:spcPct val="100000"/>
              </a:lnSpc>
              <a:buNone/>
              <a:defRPr sz="1100">
                <a:solidFill>
                  <a:schemeClr val="tx1"/>
                </a:solidFill>
              </a:defRPr>
            </a:lvl1pPr>
            <a:lvl2pPr marL="457178" indent="0">
              <a:buNone/>
              <a:defRPr sz="2000">
                <a:solidFill>
                  <a:schemeClr val="tx1">
                    <a:tint val="75000"/>
                  </a:schemeClr>
                </a:solidFill>
              </a:defRPr>
            </a:lvl2pPr>
            <a:lvl3pPr marL="914354" indent="0">
              <a:buNone/>
              <a:defRPr sz="1800">
                <a:solidFill>
                  <a:schemeClr val="tx1">
                    <a:tint val="75000"/>
                  </a:schemeClr>
                </a:solidFill>
              </a:defRPr>
            </a:lvl3pPr>
            <a:lvl4pPr marL="1371532" indent="0">
              <a:buNone/>
              <a:defRPr sz="1600">
                <a:solidFill>
                  <a:schemeClr val="tx1">
                    <a:tint val="75000"/>
                  </a:schemeClr>
                </a:solidFill>
              </a:defRPr>
            </a:lvl4pPr>
            <a:lvl5pPr marL="1828709" indent="0">
              <a:buNone/>
              <a:defRPr sz="1600">
                <a:solidFill>
                  <a:schemeClr val="tx1">
                    <a:tint val="75000"/>
                  </a:schemeClr>
                </a:solidFill>
              </a:defRPr>
            </a:lvl5pPr>
            <a:lvl6pPr marL="2285886" indent="0">
              <a:buNone/>
              <a:defRPr sz="1600">
                <a:solidFill>
                  <a:schemeClr val="tx1">
                    <a:tint val="75000"/>
                  </a:schemeClr>
                </a:solidFill>
              </a:defRPr>
            </a:lvl6pPr>
            <a:lvl7pPr marL="2743062" indent="0">
              <a:buNone/>
              <a:defRPr sz="1600">
                <a:solidFill>
                  <a:schemeClr val="tx1">
                    <a:tint val="75000"/>
                  </a:schemeClr>
                </a:solidFill>
              </a:defRPr>
            </a:lvl7pPr>
            <a:lvl8pPr marL="3200240" indent="0">
              <a:buNone/>
              <a:defRPr sz="1600">
                <a:solidFill>
                  <a:schemeClr val="tx1">
                    <a:tint val="75000"/>
                  </a:schemeClr>
                </a:solidFill>
              </a:defRPr>
            </a:lvl8pPr>
            <a:lvl9pPr marL="3657418" indent="0">
              <a:buNone/>
              <a:defRPr sz="1600">
                <a:solidFill>
                  <a:schemeClr val="tx1">
                    <a:tint val="75000"/>
                  </a:schemeClr>
                </a:solidFill>
              </a:defRPr>
            </a:lvl9pPr>
          </a:lstStyle>
          <a:p>
            <a:pPr lvl="0"/>
            <a:r>
              <a:rPr lang="en-US" dirty="0"/>
              <a:t>Edit Master text styles</a:t>
            </a:r>
          </a:p>
        </p:txBody>
      </p:sp>
    </p:spTree>
    <p:extLst>
      <p:ext uri="{BB962C8B-B14F-4D97-AF65-F5344CB8AC3E}">
        <p14:creationId xmlns:p14="http://schemas.microsoft.com/office/powerpoint/2010/main" val="2853334272"/>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lIns="90000" rIns="90000"/>
          <a:lstStyle/>
          <a:p>
            <a:r>
              <a:rPr lang="en-US" altLang="zh-CN" dirty="0"/>
              <a:t>Click to edit Master title style</a:t>
            </a:r>
            <a:endParaRPr lang="zh-CN" altLang="en-US" dirty="0"/>
          </a:p>
        </p:txBody>
      </p:sp>
      <p:sp>
        <p:nvSpPr>
          <p:cNvPr id="4" name="内容占位符 3"/>
          <p:cNvSpPr>
            <a:spLocks noGrp="1"/>
          </p:cNvSpPr>
          <p:nvPr>
            <p:ph sz="quarter" idx="13" hasCustomPrompt="1"/>
          </p:nvPr>
        </p:nvSpPr>
        <p:spPr>
          <a:xfrm>
            <a:off x="669925" y="1277938"/>
            <a:ext cx="10850563" cy="4759325"/>
          </a:xfrm>
        </p:spPr>
        <p:txBody>
          <a:bodyPr/>
          <a:lstStyle/>
          <a:p>
            <a:pPr lvl="0"/>
            <a:r>
              <a:rPr lang="en-US" altLang="zh-CN" dirty="0"/>
              <a:t>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zh-CN" altLang="en-US" dirty="0"/>
          </a:p>
        </p:txBody>
      </p:sp>
      <p:sp>
        <p:nvSpPr>
          <p:cNvPr id="3" name="日期占位符 2"/>
          <p:cNvSpPr>
            <a:spLocks noGrp="1"/>
          </p:cNvSpPr>
          <p:nvPr>
            <p:ph type="dt" sz="half" idx="14"/>
          </p:nvPr>
        </p:nvSpPr>
        <p:spPr/>
        <p:txBody>
          <a:bodyPr/>
          <a:lstStyle/>
          <a:p>
            <a:fld id="{6489D9C7-5DC6-4263-87FF-7C99F6FB63C3}" type="datetime1">
              <a:rPr lang="zh-CN" altLang="en-US" smtClean="0"/>
              <a:pPr/>
              <a:t>2021/8/18</a:t>
            </a:fld>
            <a:endParaRPr lang="zh-CN" altLang="en-US"/>
          </a:p>
        </p:txBody>
      </p:sp>
      <p:sp>
        <p:nvSpPr>
          <p:cNvPr id="5" name="页脚占位符 4"/>
          <p:cNvSpPr>
            <a:spLocks noGrp="1"/>
          </p:cNvSpPr>
          <p:nvPr>
            <p:ph type="ftr" sz="quarter" idx="15"/>
          </p:nvPr>
        </p:nvSpPr>
        <p:spPr/>
        <p:txBody>
          <a:bodyPr/>
          <a:lstStyle/>
          <a:p>
            <a:r>
              <a:rPr lang="en-US" altLang="zh-CN"/>
              <a:t>www.islide.cc</a:t>
            </a:r>
            <a:endParaRPr lang="zh-CN" altLang="en-US" dirty="0"/>
          </a:p>
        </p:txBody>
      </p:sp>
      <p:sp>
        <p:nvSpPr>
          <p:cNvPr id="9" name="灯片编号占位符 8"/>
          <p:cNvSpPr>
            <a:spLocks noGrp="1"/>
          </p:cNvSpPr>
          <p:nvPr>
            <p:ph type="sldNum" sz="quarter" idx="16"/>
          </p:nvPr>
        </p:nvSpPr>
        <p:spPr/>
        <p:txBody>
          <a:bodyPr/>
          <a:lstStyle/>
          <a:p>
            <a:fld id="{5DD3DB80-B894-403A-B48E-6FDC1A72010E}" type="slidenum">
              <a:rPr lang="zh-CN" altLang="en-US" smtClean="0"/>
              <a:pPr/>
              <a:t>‹#›</a:t>
            </a:fld>
            <a:endParaRPr lang="zh-CN" altLang="en-US"/>
          </a:p>
        </p:txBody>
      </p:sp>
    </p:spTree>
    <p:extLst>
      <p:ext uri="{BB962C8B-B14F-4D97-AF65-F5344CB8AC3E}">
        <p14:creationId xmlns:p14="http://schemas.microsoft.com/office/powerpoint/2010/main" val="7581748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仅标题页">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p>
            <a:r>
              <a:rPr lang="en-US" altLang="zh-CN" dirty="0"/>
              <a:t>Click to edit Master title style</a:t>
            </a:r>
            <a:endParaRPr lang="zh-CN" altLang="en-US" dirty="0"/>
          </a:p>
        </p:txBody>
      </p:sp>
      <p:sp>
        <p:nvSpPr>
          <p:cNvPr id="6" name="日期占位符 5"/>
          <p:cNvSpPr>
            <a:spLocks noGrp="1"/>
          </p:cNvSpPr>
          <p:nvPr>
            <p:ph type="dt" sz="half" idx="10"/>
          </p:nvPr>
        </p:nvSpPr>
        <p:spPr/>
        <p:txBody>
          <a:bodyPr/>
          <a:lstStyle/>
          <a:p>
            <a:fld id="{6489D9C7-5DC6-4263-87FF-7C99F6FB63C3}" type="datetime1">
              <a:rPr lang="zh-CN" altLang="en-US" smtClean="0"/>
              <a:pPr/>
              <a:t>2021/8/18</a:t>
            </a:fld>
            <a:endParaRPr lang="zh-CN" altLang="en-US"/>
          </a:p>
        </p:txBody>
      </p:sp>
      <p:sp>
        <p:nvSpPr>
          <p:cNvPr id="7" name="页脚占位符 6"/>
          <p:cNvSpPr>
            <a:spLocks noGrp="1"/>
          </p:cNvSpPr>
          <p:nvPr>
            <p:ph type="ftr" sz="quarter" idx="11"/>
          </p:nvPr>
        </p:nvSpPr>
        <p:spPr/>
        <p:txBody>
          <a:bodyPr/>
          <a:lstStyle/>
          <a:p>
            <a:r>
              <a:rPr lang="en-US" altLang="zh-CN"/>
              <a:t>www.islide.cc</a:t>
            </a:r>
            <a:endParaRPr lang="zh-CN" altLang="en-US" dirty="0"/>
          </a:p>
        </p:txBody>
      </p:sp>
      <p:sp>
        <p:nvSpPr>
          <p:cNvPr id="8" name="灯片编号占位符 7"/>
          <p:cNvSpPr>
            <a:spLocks noGrp="1"/>
          </p:cNvSpPr>
          <p:nvPr>
            <p:ph type="sldNum" sz="quarter" idx="12"/>
          </p:nvPr>
        </p:nvSpPr>
        <p:spPr/>
        <p:txBody>
          <a:bodyPr/>
          <a:lstStyle/>
          <a:p>
            <a:fld id="{5DD3DB80-B894-403A-B48E-6FDC1A72010E}" type="slidenum">
              <a:rPr lang="zh-CN" altLang="en-US" smtClean="0"/>
              <a:pPr/>
              <a:t>‹#›</a:t>
            </a:fld>
            <a:endParaRPr lang="zh-CN" altLang="en-US"/>
          </a:p>
        </p:txBody>
      </p:sp>
    </p:spTree>
    <p:extLst>
      <p:ext uri="{BB962C8B-B14F-4D97-AF65-F5344CB8AC3E}">
        <p14:creationId xmlns:p14="http://schemas.microsoft.com/office/powerpoint/2010/main" val="3284308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空白页">
    <p:spTree>
      <p:nvGrpSpPr>
        <p:cNvPr id="1" name=""/>
        <p:cNvGrpSpPr/>
        <p:nvPr/>
      </p:nvGrpSpPr>
      <p:grpSpPr>
        <a:xfrm>
          <a:off x="0" y="0"/>
          <a:ext cx="0" cy="0"/>
          <a:chOff x="0" y="0"/>
          <a:chExt cx="0" cy="0"/>
        </a:xfrm>
      </p:grpSpPr>
    </p:spTree>
    <p:extLst>
      <p:ext uri="{BB962C8B-B14F-4D97-AF65-F5344CB8AC3E}">
        <p14:creationId xmlns:p14="http://schemas.microsoft.com/office/powerpoint/2010/main" val="1472510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1_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251CCE-7FFB-4F20-9AA1-28769C57FB03}"/>
              </a:ext>
            </a:extLst>
          </p:cNvPr>
          <p:cNvSpPr>
            <a:spLocks noGrp="1"/>
          </p:cNvSpPr>
          <p:nvPr>
            <p:ph type="title" hasCustomPrompt="1"/>
          </p:nvPr>
        </p:nvSpPr>
        <p:spPr/>
        <p:txBody>
          <a:bodyPr/>
          <a:lstStyle>
            <a:lvl1pPr>
              <a:defRPr/>
            </a:lvl1pPr>
          </a:lstStyle>
          <a:p>
            <a:r>
              <a:rPr lang="en-US" altLang="zh-CN" dirty="0"/>
              <a:t>Click to edit Master title style</a:t>
            </a:r>
            <a:endParaRPr lang="zh-CN" altLang="en-US" dirty="0"/>
          </a:p>
        </p:txBody>
      </p:sp>
      <p:sp>
        <p:nvSpPr>
          <p:cNvPr id="3" name="日期占位符 2">
            <a:extLst>
              <a:ext uri="{FF2B5EF4-FFF2-40B4-BE49-F238E27FC236}">
                <a16:creationId xmlns:a16="http://schemas.microsoft.com/office/drawing/2014/main" id="{192F8BF2-CC88-409F-ABFA-E8DDC4EE965F}"/>
              </a:ext>
            </a:extLst>
          </p:cNvPr>
          <p:cNvSpPr>
            <a:spLocks noGrp="1"/>
          </p:cNvSpPr>
          <p:nvPr>
            <p:ph type="dt" sz="half" idx="10"/>
          </p:nvPr>
        </p:nvSpPr>
        <p:spPr/>
        <p:txBody>
          <a:bodyPr/>
          <a:lstStyle/>
          <a:p>
            <a:fld id="{6489D9C7-5DC6-4263-87FF-7C99F6FB63C3}" type="datetime1">
              <a:rPr lang="zh-CN" altLang="en-US" smtClean="0"/>
              <a:pPr/>
              <a:t>2021/8/18</a:t>
            </a:fld>
            <a:endParaRPr lang="zh-CN" altLang="en-US"/>
          </a:p>
        </p:txBody>
      </p:sp>
      <p:sp>
        <p:nvSpPr>
          <p:cNvPr id="4" name="页脚占位符 3">
            <a:extLst>
              <a:ext uri="{FF2B5EF4-FFF2-40B4-BE49-F238E27FC236}">
                <a16:creationId xmlns:a16="http://schemas.microsoft.com/office/drawing/2014/main" id="{A2D30D07-3169-4409-9A88-285CBD054525}"/>
              </a:ext>
            </a:extLst>
          </p:cNvPr>
          <p:cNvSpPr>
            <a:spLocks noGrp="1"/>
          </p:cNvSpPr>
          <p:nvPr>
            <p:ph type="ftr" sz="quarter" idx="11"/>
          </p:nvPr>
        </p:nvSpPr>
        <p:spPr/>
        <p:txBody>
          <a:bodyPr/>
          <a:lstStyle/>
          <a:p>
            <a:r>
              <a:rPr lang="en-US" altLang="zh-CN"/>
              <a:t>www.islide.cc</a:t>
            </a:r>
            <a:endParaRPr lang="zh-CN" altLang="en-US" dirty="0"/>
          </a:p>
        </p:txBody>
      </p:sp>
      <p:sp>
        <p:nvSpPr>
          <p:cNvPr id="5" name="灯片编号占位符 4">
            <a:extLst>
              <a:ext uri="{FF2B5EF4-FFF2-40B4-BE49-F238E27FC236}">
                <a16:creationId xmlns:a16="http://schemas.microsoft.com/office/drawing/2014/main" id="{A1EB9134-2D59-49D1-8102-4AB7771BA8D8}"/>
              </a:ext>
            </a:extLst>
          </p:cNvPr>
          <p:cNvSpPr>
            <a:spLocks noGrp="1"/>
          </p:cNvSpPr>
          <p:nvPr>
            <p:ph type="sldNum" sz="quarter" idx="12"/>
          </p:nvPr>
        </p:nvSpPr>
        <p:spPr/>
        <p:txBody>
          <a:bodyPr/>
          <a:lstStyle/>
          <a:p>
            <a:fld id="{5DD3DB80-B894-403A-B48E-6FDC1A72010E}" type="slidenum">
              <a:rPr lang="zh-CN" altLang="en-US" smtClean="0"/>
              <a:pPr/>
              <a:t>‹#›</a:t>
            </a:fld>
            <a:endParaRPr lang="zh-CN" altLang="en-US"/>
          </a:p>
        </p:txBody>
      </p:sp>
    </p:spTree>
    <p:extLst>
      <p:ext uri="{BB962C8B-B14F-4D97-AF65-F5344CB8AC3E}">
        <p14:creationId xmlns:p14="http://schemas.microsoft.com/office/powerpoint/2010/main" val="26832969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末尾幻灯片">
    <p:spTree>
      <p:nvGrpSpPr>
        <p:cNvPr id="1" name=""/>
        <p:cNvGrpSpPr/>
        <p:nvPr/>
      </p:nvGrpSpPr>
      <p:grpSpPr>
        <a:xfrm>
          <a:off x="0" y="0"/>
          <a:ext cx="0" cy="0"/>
          <a:chOff x="0" y="0"/>
          <a:chExt cx="0" cy="0"/>
        </a:xfrm>
      </p:grpSpPr>
      <p:pic>
        <p:nvPicPr>
          <p:cNvPr id="9" name="图片 8"/>
          <p:cNvPicPr>
            <a:picLocks noChangeAspect="1"/>
          </p:cNvPicPr>
          <p:nvPr userDrawn="1"/>
        </p:nvPicPr>
        <p:blipFill rotWithShape="1">
          <a:blip r:embed="rId2"/>
          <a:srcRect l="37850" t="691" b="691"/>
          <a:stretch/>
        </p:blipFill>
        <p:spPr>
          <a:xfrm rot="16200000">
            <a:off x="3257309" y="-2076691"/>
            <a:ext cx="5677382" cy="12192000"/>
          </a:xfrm>
          <a:prstGeom prst="rect">
            <a:avLst/>
          </a:prstGeom>
        </p:spPr>
      </p:pic>
      <p:sp>
        <p:nvSpPr>
          <p:cNvPr id="13" name="标题 1"/>
          <p:cNvSpPr>
            <a:spLocks noGrp="1"/>
          </p:cNvSpPr>
          <p:nvPr userDrawn="1">
            <p:ph type="ctrTitle" hasCustomPrompt="1"/>
          </p:nvPr>
        </p:nvSpPr>
        <p:spPr>
          <a:xfrm>
            <a:off x="5106652" y="2091256"/>
            <a:ext cx="4482645" cy="1243498"/>
          </a:xfrm>
        </p:spPr>
        <p:txBody>
          <a:bodyPr lIns="90000" rIns="90000" anchor="b">
            <a:normAutofit/>
          </a:bodyPr>
          <a:lstStyle>
            <a:lvl1pPr marL="0" indent="0" algn="l">
              <a:buFont typeface="Arial" panose="020B0604020202020204" pitchFamily="34" charset="0"/>
              <a:buNone/>
              <a:defRPr sz="3200">
                <a:solidFill>
                  <a:schemeClr val="tx1"/>
                </a:solidFill>
              </a:defRPr>
            </a:lvl1pPr>
          </a:lstStyle>
          <a:p>
            <a:r>
              <a:rPr lang="en-US" altLang="zh-CN" dirty="0"/>
              <a:t>Conclusion</a:t>
            </a:r>
            <a:endParaRPr lang="zh-CN" altLang="en-US" dirty="0"/>
          </a:p>
        </p:txBody>
      </p:sp>
      <p:sp>
        <p:nvSpPr>
          <p:cNvPr id="14" name="文本占位符 62"/>
          <p:cNvSpPr>
            <a:spLocks noGrp="1"/>
          </p:cNvSpPr>
          <p:nvPr>
            <p:ph type="body" sz="quarter" idx="17" hasCustomPrompt="1"/>
          </p:nvPr>
        </p:nvSpPr>
        <p:spPr>
          <a:xfrm>
            <a:off x="5106652" y="3578982"/>
            <a:ext cx="4482645" cy="310871"/>
          </a:xfrm>
        </p:spPr>
        <p:txBody>
          <a:bodyPr vert="horz" lIns="90000" tIns="45720" rIns="90000" bIns="45720" rtlCol="0" anchor="b">
            <a:normAutofit/>
          </a:bodyPr>
          <a:lstStyle>
            <a:lvl1pPr marL="0" indent="0" algn="l">
              <a:buNone/>
              <a:defRPr lang="zh-CN" altLang="en-US" sz="1400" smtClean="0">
                <a:solidFill>
                  <a:schemeClr val="tx1"/>
                </a:solidFill>
              </a:defRPr>
            </a:lvl1pPr>
            <a:lvl2pPr>
              <a:defRPr lang="zh-CN" altLang="en-US" sz="2000" smtClean="0"/>
            </a:lvl2pPr>
            <a:lvl3pPr>
              <a:defRPr lang="zh-CN" altLang="en-US" sz="1800" smtClean="0"/>
            </a:lvl3pPr>
            <a:lvl4pPr>
              <a:defRPr lang="zh-CN" altLang="en-US" sz="1600" smtClean="0"/>
            </a:lvl4pPr>
            <a:lvl5pPr>
              <a:defRPr lang="zh-CN" altLang="en-US" sz="1600"/>
            </a:lvl5pPr>
          </a:lstStyle>
          <a:p>
            <a:pPr lvl="0"/>
            <a:r>
              <a:rPr lang="en-US" altLang="zh-CN" dirty="0"/>
              <a:t>Signature</a:t>
            </a:r>
          </a:p>
        </p:txBody>
      </p:sp>
      <p:sp>
        <p:nvSpPr>
          <p:cNvPr id="15" name="文本占位符 62"/>
          <p:cNvSpPr>
            <a:spLocks noGrp="1"/>
          </p:cNvSpPr>
          <p:nvPr>
            <p:ph type="body" sz="quarter" idx="18" hasCustomPrompt="1"/>
          </p:nvPr>
        </p:nvSpPr>
        <p:spPr>
          <a:xfrm>
            <a:off x="5106652" y="3894616"/>
            <a:ext cx="4482645" cy="310871"/>
          </a:xfrm>
        </p:spPr>
        <p:txBody>
          <a:bodyPr vert="horz" lIns="90000" tIns="45720" rIns="90000" bIns="45720" rtlCol="0">
            <a:normAutofit/>
          </a:bodyPr>
          <a:lstStyle>
            <a:lvl1pPr marL="0" indent="0" algn="l">
              <a:buNone/>
              <a:defRPr lang="zh-CN" altLang="en-US" sz="1400" smtClean="0">
                <a:solidFill>
                  <a:schemeClr val="tx1"/>
                </a:solidFill>
              </a:defRPr>
            </a:lvl1pPr>
            <a:lvl2pPr>
              <a:defRPr lang="zh-CN" altLang="en-US" sz="2000" smtClean="0"/>
            </a:lvl2pPr>
            <a:lvl3pPr>
              <a:defRPr lang="zh-CN" altLang="en-US" sz="1800" smtClean="0"/>
            </a:lvl3pPr>
            <a:lvl4pPr>
              <a:defRPr lang="zh-CN" altLang="en-US" sz="1600" smtClean="0"/>
            </a:lvl4pPr>
            <a:lvl5pPr>
              <a:defRPr lang="zh-CN" altLang="en-US" sz="1600"/>
            </a:lvl5pPr>
          </a:lstStyle>
          <a:p>
            <a:pPr marL="228589" marR="0" lvl="0" indent="-228589" fontAlgn="auto">
              <a:spcAft>
                <a:spcPts val="0"/>
              </a:spcAft>
              <a:buClrTx/>
              <a:buSzTx/>
              <a:tabLst/>
            </a:pPr>
            <a:r>
              <a:rPr lang="en-US" altLang="zh-CN" dirty="0"/>
              <a:t>Data</a:t>
            </a:r>
          </a:p>
        </p:txBody>
      </p:sp>
      <p:cxnSp>
        <p:nvCxnSpPr>
          <p:cNvPr id="1130" name="直接连接符 1129">
            <a:extLst>
              <a:ext uri="{FF2B5EF4-FFF2-40B4-BE49-F238E27FC236}">
                <a16:creationId xmlns:a16="http://schemas.microsoft.com/office/drawing/2014/main" id="{D26126A2-F562-42EF-B6A2-949E5C2C4BA2}"/>
              </a:ext>
            </a:extLst>
          </p:cNvPr>
          <p:cNvCxnSpPr>
            <a:cxnSpLocks/>
          </p:cNvCxnSpPr>
          <p:nvPr userDrawn="1"/>
        </p:nvCxnSpPr>
        <p:spPr>
          <a:xfrm>
            <a:off x="5106652" y="3445683"/>
            <a:ext cx="4482645"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98" name="直接连接符 97">
            <a:extLst>
              <a:ext uri="{FF2B5EF4-FFF2-40B4-BE49-F238E27FC236}">
                <a16:creationId xmlns:a16="http://schemas.microsoft.com/office/drawing/2014/main" id="{D26126A2-F562-42EF-B6A2-949E5C2C4BA2}"/>
              </a:ext>
            </a:extLst>
          </p:cNvPr>
          <p:cNvCxnSpPr>
            <a:cxnSpLocks/>
          </p:cNvCxnSpPr>
          <p:nvPr userDrawn="1"/>
        </p:nvCxnSpPr>
        <p:spPr>
          <a:xfrm>
            <a:off x="5106652" y="4338786"/>
            <a:ext cx="4482645"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8658405"/>
      </p:ext>
    </p:extLst>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模板使用技巧 1">
    <p:spTree>
      <p:nvGrpSpPr>
        <p:cNvPr id="1" name=""/>
        <p:cNvGrpSpPr/>
        <p:nvPr/>
      </p:nvGrpSpPr>
      <p:grpSpPr>
        <a:xfrm>
          <a:off x="0" y="0"/>
          <a:ext cx="0" cy="0"/>
          <a:chOff x="0" y="0"/>
          <a:chExt cx="0" cy="0"/>
        </a:xfrm>
      </p:grpSpPr>
      <p:sp>
        <p:nvSpPr>
          <p:cNvPr id="4" name="矩形 3"/>
          <p:cNvSpPr/>
          <p:nvPr userDrawn="1"/>
        </p:nvSpPr>
        <p:spPr>
          <a:xfrm>
            <a:off x="440603" y="759873"/>
            <a:ext cx="1713931" cy="369332"/>
          </a:xfrm>
          <a:prstGeom prst="rect">
            <a:avLst/>
          </a:prstGeom>
        </p:spPr>
        <p:txBody>
          <a:bodyPr wrap="none">
            <a:spAutoFit/>
          </a:bodyPr>
          <a:lstStyle/>
          <a:p>
            <a:pPr defTabSz="609585"/>
            <a:r>
              <a:rPr lang="zh-CN" altLang="en-US" sz="1800">
                <a:solidFill>
                  <a:schemeClr val="tx1">
                    <a:lumMod val="75000"/>
                    <a:lumOff val="25000"/>
                  </a:schemeClr>
                </a:solidFill>
                <a:latin typeface="Segoe UI Light"/>
                <a:ea typeface="微软雅黑"/>
                <a:cs typeface="Segoe UI Light"/>
              </a:rPr>
              <a:t>模板使用技巧</a:t>
            </a:r>
            <a:r>
              <a:rPr lang="en-US" altLang="zh-CN" sz="1800">
                <a:solidFill>
                  <a:schemeClr val="tx1">
                    <a:lumMod val="75000"/>
                    <a:lumOff val="25000"/>
                  </a:schemeClr>
                </a:solidFill>
                <a:latin typeface="Segoe UI Light"/>
                <a:ea typeface="微软雅黑"/>
                <a:cs typeface="Segoe UI Light"/>
              </a:rPr>
              <a:t> 1</a:t>
            </a:r>
            <a:endParaRPr lang="zh-CN" altLang="en-US" sz="1800" dirty="0">
              <a:solidFill>
                <a:schemeClr val="tx1">
                  <a:lumMod val="75000"/>
                  <a:lumOff val="25000"/>
                </a:schemeClr>
              </a:solidFill>
              <a:latin typeface="Segoe UI Light"/>
              <a:ea typeface="微软雅黑"/>
              <a:cs typeface="Segoe UI Light"/>
            </a:endParaRPr>
          </a:p>
        </p:txBody>
      </p:sp>
      <p:sp>
        <p:nvSpPr>
          <p:cNvPr id="5" name="矩形 4"/>
          <p:cNvSpPr/>
          <p:nvPr userDrawn="1"/>
        </p:nvSpPr>
        <p:spPr>
          <a:xfrm>
            <a:off x="440603" y="182445"/>
            <a:ext cx="777777" cy="246221"/>
          </a:xfrm>
          <a:prstGeom prst="rect">
            <a:avLst/>
          </a:prstGeom>
        </p:spPr>
        <p:txBody>
          <a:bodyPr wrap="none">
            <a:spAutoFit/>
          </a:bodyPr>
          <a:lstStyle/>
          <a:p>
            <a:pPr defTabSz="609585"/>
            <a:r>
              <a:rPr kumimoji="1" lang="en-US" altLang="zh-CN" sz="1000" dirty="0">
                <a:solidFill>
                  <a:schemeClr val="tx1">
                    <a:lumMod val="75000"/>
                    <a:lumOff val="25000"/>
                  </a:schemeClr>
                </a:solidFill>
                <a:latin typeface="Segoe UI Light"/>
                <a:ea typeface="微软雅黑" charset="0"/>
                <a:cs typeface="Segoe UI Light"/>
              </a:rPr>
              <a:t>OfficePLUS</a:t>
            </a:r>
            <a:endParaRPr lang="zh-CN" altLang="en-US" sz="1000" dirty="0">
              <a:solidFill>
                <a:schemeClr val="tx1">
                  <a:lumMod val="75000"/>
                  <a:lumOff val="25000"/>
                </a:schemeClr>
              </a:solidFill>
              <a:latin typeface="Segoe UI Light"/>
              <a:ea typeface="微软雅黑" charset="0"/>
              <a:cs typeface="Segoe UI Light"/>
            </a:endParaRPr>
          </a:p>
        </p:txBody>
      </p:sp>
      <p:sp>
        <p:nvSpPr>
          <p:cNvPr id="9" name="文本框 8">
            <a:extLst>
              <a:ext uri="{FF2B5EF4-FFF2-40B4-BE49-F238E27FC236}">
                <a16:creationId xmlns:a16="http://schemas.microsoft.com/office/drawing/2014/main" id="{67B43CCB-1998-4484-B269-9ACB654ACB71}"/>
              </a:ext>
            </a:extLst>
          </p:cNvPr>
          <p:cNvSpPr txBox="1"/>
          <p:nvPr userDrawn="1"/>
        </p:nvSpPr>
        <p:spPr>
          <a:xfrm>
            <a:off x="431800" y="1174234"/>
            <a:ext cx="3467616" cy="584775"/>
          </a:xfrm>
          <a:prstGeom prst="rect">
            <a:avLst/>
          </a:prstGeom>
          <a:noFill/>
        </p:spPr>
        <p:txBody>
          <a:bodyPr wrap="none" rtlCol="0">
            <a:spAutoFit/>
          </a:bodyPr>
          <a:lstStyle/>
          <a:p>
            <a:r>
              <a:rPr lang="zh-CN" altLang="en-US" sz="3200" b="1">
                <a:solidFill>
                  <a:schemeClr val="tx1">
                    <a:lumMod val="85000"/>
                    <a:lumOff val="15000"/>
                  </a:schemeClr>
                </a:solidFill>
                <a:latin typeface="微软雅黑" panose="020B0503020204020204" pitchFamily="34" charset="-122"/>
                <a:ea typeface="微软雅黑" panose="020B0503020204020204" pitchFamily="34" charset="-122"/>
              </a:rPr>
              <a:t>一键调整模板颜色</a:t>
            </a:r>
            <a:endParaRPr lang="en-US" sz="3200" b="1">
              <a:solidFill>
                <a:schemeClr val="tx1">
                  <a:lumMod val="85000"/>
                  <a:lumOff val="15000"/>
                </a:schemeClr>
              </a:solidFill>
              <a:latin typeface="微软雅黑" panose="020B0503020204020204" pitchFamily="34" charset="-122"/>
              <a:ea typeface="微软雅黑" panose="020B0503020204020204" pitchFamily="34" charset="-122"/>
            </a:endParaRPr>
          </a:p>
        </p:txBody>
      </p:sp>
      <p:pic>
        <p:nvPicPr>
          <p:cNvPr id="10" name="图片 9">
            <a:extLst>
              <a:ext uri="{FF2B5EF4-FFF2-40B4-BE49-F238E27FC236}">
                <a16:creationId xmlns:a16="http://schemas.microsoft.com/office/drawing/2014/main" id="{CF1532F4-AF97-400D-84E6-F00D2B3D35D1}"/>
              </a:ext>
            </a:extLst>
          </p:cNvPr>
          <p:cNvPicPr>
            <a:picLocks noChangeAspect="1"/>
          </p:cNvPicPr>
          <p:nvPr userDrawn="1"/>
        </p:nvPicPr>
        <p:blipFill>
          <a:blip r:embed="rId2"/>
          <a:stretch>
            <a:fillRect/>
          </a:stretch>
        </p:blipFill>
        <p:spPr>
          <a:xfrm>
            <a:off x="431800" y="2138895"/>
            <a:ext cx="5295899" cy="3847021"/>
          </a:xfrm>
          <a:prstGeom prst="rect">
            <a:avLst/>
          </a:prstGeom>
          <a:ln>
            <a:solidFill>
              <a:schemeClr val="bg1">
                <a:lumMod val="65000"/>
              </a:schemeClr>
            </a:solidFill>
          </a:ln>
        </p:spPr>
      </p:pic>
      <p:pic>
        <p:nvPicPr>
          <p:cNvPr id="11" name="图片 10">
            <a:extLst>
              <a:ext uri="{FF2B5EF4-FFF2-40B4-BE49-F238E27FC236}">
                <a16:creationId xmlns:a16="http://schemas.microsoft.com/office/drawing/2014/main" id="{CA7E11C8-4335-45B0-A270-313A25ABC63F}"/>
              </a:ext>
            </a:extLst>
          </p:cNvPr>
          <p:cNvPicPr>
            <a:picLocks noChangeAspect="1"/>
          </p:cNvPicPr>
          <p:nvPr userDrawn="1"/>
        </p:nvPicPr>
        <p:blipFill>
          <a:blip r:embed="rId3"/>
          <a:stretch>
            <a:fillRect/>
          </a:stretch>
        </p:blipFill>
        <p:spPr>
          <a:xfrm>
            <a:off x="6464300" y="2138895"/>
            <a:ext cx="5295900" cy="3847022"/>
          </a:xfrm>
          <a:prstGeom prst="rect">
            <a:avLst/>
          </a:prstGeom>
          <a:ln>
            <a:solidFill>
              <a:schemeClr val="bg1">
                <a:lumMod val="65000"/>
              </a:schemeClr>
            </a:solidFill>
          </a:ln>
        </p:spPr>
      </p:pic>
      <p:sp>
        <p:nvSpPr>
          <p:cNvPr id="12" name="文本框 11">
            <a:extLst>
              <a:ext uri="{FF2B5EF4-FFF2-40B4-BE49-F238E27FC236}">
                <a16:creationId xmlns:a16="http://schemas.microsoft.com/office/drawing/2014/main" id="{45615889-3ACE-4C91-970F-789D759EAC1E}"/>
              </a:ext>
            </a:extLst>
          </p:cNvPr>
          <p:cNvSpPr txBox="1"/>
          <p:nvPr userDrawn="1"/>
        </p:nvSpPr>
        <p:spPr>
          <a:xfrm>
            <a:off x="333477" y="6061002"/>
            <a:ext cx="3183885"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1.</a:t>
            </a:r>
            <a:r>
              <a:rPr lang="zh-CN" altLang="en-US" sz="1200" spc="150">
                <a:latin typeface="微软雅黑" panose="020B0503020204020204" pitchFamily="34" charset="-122"/>
                <a:ea typeface="微软雅黑" panose="020B0503020204020204" pitchFamily="34" charset="-122"/>
              </a:rPr>
              <a:t> 选择“设计”</a:t>
            </a:r>
            <a:r>
              <a:rPr lang="en-US" altLang="zh-CN" sz="1200" spc="150">
                <a:latin typeface="微软雅黑" panose="020B0503020204020204" pitchFamily="34" charset="-122"/>
                <a:ea typeface="微软雅黑" panose="020B0503020204020204" pitchFamily="34" charset="-122"/>
              </a:rPr>
              <a:t>-</a:t>
            </a:r>
            <a:r>
              <a:rPr lang="zh-CN" altLang="en-US" sz="1200" spc="150">
                <a:latin typeface="微软雅黑" panose="020B0503020204020204" pitchFamily="34" charset="-122"/>
                <a:ea typeface="微软雅黑" panose="020B0503020204020204" pitchFamily="34" charset="-122"/>
              </a:rPr>
              <a:t>“变体”</a:t>
            </a:r>
            <a:r>
              <a:rPr lang="en-US" altLang="zh-CN" sz="1200" spc="150">
                <a:latin typeface="微软雅黑" panose="020B0503020204020204" pitchFamily="34" charset="-122"/>
                <a:ea typeface="微软雅黑" panose="020B0503020204020204" pitchFamily="34" charset="-122"/>
              </a:rPr>
              <a:t>-</a:t>
            </a:r>
            <a:r>
              <a:rPr lang="zh-CN" altLang="en-US" sz="1200" spc="150">
                <a:latin typeface="微软雅黑" panose="020B0503020204020204" pitchFamily="34" charset="-122"/>
                <a:ea typeface="微软雅黑" panose="020B0503020204020204" pitchFamily="34" charset="-122"/>
              </a:rPr>
              <a:t>“颜色”；</a:t>
            </a:r>
            <a:endParaRPr lang="en-US" sz="1200" spc="150">
              <a:latin typeface="微软雅黑" panose="020B0503020204020204" pitchFamily="34" charset="-122"/>
              <a:ea typeface="微软雅黑" panose="020B0503020204020204" pitchFamily="34" charset="-122"/>
            </a:endParaRPr>
          </a:p>
        </p:txBody>
      </p:sp>
      <p:sp>
        <p:nvSpPr>
          <p:cNvPr id="13" name="文本框 12">
            <a:extLst>
              <a:ext uri="{FF2B5EF4-FFF2-40B4-BE49-F238E27FC236}">
                <a16:creationId xmlns:a16="http://schemas.microsoft.com/office/drawing/2014/main" id="{CD19D40D-978A-4E04-8450-F6DC61B85399}"/>
              </a:ext>
            </a:extLst>
          </p:cNvPr>
          <p:cNvSpPr txBox="1"/>
          <p:nvPr userDrawn="1"/>
        </p:nvSpPr>
        <p:spPr>
          <a:xfrm>
            <a:off x="6360651" y="6061002"/>
            <a:ext cx="4562467"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2.</a:t>
            </a:r>
            <a:r>
              <a:rPr lang="zh-CN" altLang="en-US" sz="1200" spc="150">
                <a:latin typeface="微软雅黑" panose="020B0503020204020204" pitchFamily="34" charset="-122"/>
                <a:ea typeface="微软雅黑" panose="020B0503020204020204" pitchFamily="34" charset="-122"/>
              </a:rPr>
              <a:t> 选择你喜欢的颜色搭配，模板一秒调整为你选颜色。</a:t>
            </a:r>
            <a:endParaRPr lang="en-US" sz="1200" spc="150">
              <a:latin typeface="微软雅黑" panose="020B0503020204020204" pitchFamily="34" charset="-122"/>
              <a:ea typeface="微软雅黑" panose="020B0503020204020204" pitchFamily="34" charset="-122"/>
            </a:endParaRPr>
          </a:p>
        </p:txBody>
      </p:sp>
      <p:pic>
        <p:nvPicPr>
          <p:cNvPr id="14" name="图片 13">
            <a:extLst>
              <a:ext uri="{FF2B5EF4-FFF2-40B4-BE49-F238E27FC236}">
                <a16:creationId xmlns:a16="http://schemas.microsoft.com/office/drawing/2014/main" id="{299860AF-0C43-4649-A586-85D19517B6FC}"/>
              </a:ext>
            </a:extLst>
          </p:cNvPr>
          <p:cNvPicPr>
            <a:picLocks noChangeAspect="1"/>
          </p:cNvPicPr>
          <p:nvPr userDrawn="1"/>
        </p:nvPicPr>
        <p:blipFill>
          <a:blip r:embed="rId4"/>
          <a:stretch>
            <a:fillRect/>
          </a:stretch>
        </p:blipFill>
        <p:spPr>
          <a:xfrm>
            <a:off x="3005928" y="2609333"/>
            <a:ext cx="819667" cy="819667"/>
          </a:xfrm>
          <a:prstGeom prst="rect">
            <a:avLst/>
          </a:prstGeom>
          <a:effectLst>
            <a:outerShdw blurRad="50800" dist="38100" dir="2700000" algn="tl" rotWithShape="0">
              <a:prstClr val="black">
                <a:alpha val="40000"/>
              </a:prstClr>
            </a:outerShdw>
          </a:effectLst>
        </p:spPr>
      </p:pic>
      <p:pic>
        <p:nvPicPr>
          <p:cNvPr id="15" name="图片 14">
            <a:extLst>
              <a:ext uri="{FF2B5EF4-FFF2-40B4-BE49-F238E27FC236}">
                <a16:creationId xmlns:a16="http://schemas.microsoft.com/office/drawing/2014/main" id="{A6130A4D-8EC7-4AC1-B434-55DC69102864}"/>
              </a:ext>
            </a:extLst>
          </p:cNvPr>
          <p:cNvPicPr>
            <a:picLocks noChangeAspect="1"/>
          </p:cNvPicPr>
          <p:nvPr userDrawn="1"/>
        </p:nvPicPr>
        <p:blipFill>
          <a:blip r:embed="rId4"/>
          <a:stretch>
            <a:fillRect/>
          </a:stretch>
        </p:blipFill>
        <p:spPr>
          <a:xfrm>
            <a:off x="10787853" y="4257158"/>
            <a:ext cx="819667" cy="81966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2239731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模板使用技巧 2">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554DB237-C74A-4BA8-A097-6A053DD3C747}"/>
              </a:ext>
            </a:extLst>
          </p:cNvPr>
          <p:cNvSpPr/>
          <p:nvPr userDrawn="1"/>
        </p:nvSpPr>
        <p:spPr>
          <a:xfrm>
            <a:off x="440603" y="759873"/>
            <a:ext cx="1750800" cy="369332"/>
          </a:xfrm>
          <a:prstGeom prst="rect">
            <a:avLst/>
          </a:prstGeom>
        </p:spPr>
        <p:txBody>
          <a:bodyPr wrap="none">
            <a:spAutoFit/>
          </a:bodyPr>
          <a:lstStyle/>
          <a:p>
            <a:pPr defTabSz="609585"/>
            <a:r>
              <a:rPr lang="zh-CN" altLang="en-US" sz="1800">
                <a:solidFill>
                  <a:schemeClr val="tx1">
                    <a:lumMod val="75000"/>
                    <a:lumOff val="25000"/>
                  </a:schemeClr>
                </a:solidFill>
                <a:latin typeface="Segoe UI Light"/>
                <a:ea typeface="微软雅黑"/>
                <a:cs typeface="Segoe UI Light"/>
              </a:rPr>
              <a:t>模板使用技巧</a:t>
            </a:r>
            <a:r>
              <a:rPr lang="en-US" altLang="zh-CN" sz="1800">
                <a:solidFill>
                  <a:schemeClr val="tx1">
                    <a:lumMod val="75000"/>
                    <a:lumOff val="25000"/>
                  </a:schemeClr>
                </a:solidFill>
                <a:latin typeface="Segoe UI Light"/>
                <a:ea typeface="微软雅黑"/>
                <a:cs typeface="Segoe UI Light"/>
              </a:rPr>
              <a:t> 2</a:t>
            </a:r>
            <a:endParaRPr lang="zh-CN" altLang="en-US" sz="1800" dirty="0">
              <a:solidFill>
                <a:schemeClr val="tx1">
                  <a:lumMod val="75000"/>
                  <a:lumOff val="25000"/>
                </a:schemeClr>
              </a:solidFill>
              <a:latin typeface="Segoe UI Light"/>
              <a:ea typeface="微软雅黑"/>
              <a:cs typeface="Segoe UI Light"/>
            </a:endParaRPr>
          </a:p>
        </p:txBody>
      </p:sp>
      <p:sp>
        <p:nvSpPr>
          <p:cNvPr id="4" name="矩形 3">
            <a:extLst>
              <a:ext uri="{FF2B5EF4-FFF2-40B4-BE49-F238E27FC236}">
                <a16:creationId xmlns:a16="http://schemas.microsoft.com/office/drawing/2014/main" id="{4172DAD1-F67C-4AB8-ACEF-004237CB3D3F}"/>
              </a:ext>
            </a:extLst>
          </p:cNvPr>
          <p:cNvSpPr/>
          <p:nvPr userDrawn="1"/>
        </p:nvSpPr>
        <p:spPr>
          <a:xfrm>
            <a:off x="440603" y="182445"/>
            <a:ext cx="777777" cy="246221"/>
          </a:xfrm>
          <a:prstGeom prst="rect">
            <a:avLst/>
          </a:prstGeom>
        </p:spPr>
        <p:txBody>
          <a:bodyPr wrap="none">
            <a:spAutoFit/>
          </a:bodyPr>
          <a:lstStyle/>
          <a:p>
            <a:pPr defTabSz="609585"/>
            <a:r>
              <a:rPr kumimoji="1" lang="en-US" altLang="zh-CN" sz="1000" dirty="0">
                <a:solidFill>
                  <a:schemeClr val="tx1">
                    <a:lumMod val="75000"/>
                    <a:lumOff val="25000"/>
                  </a:schemeClr>
                </a:solidFill>
                <a:latin typeface="Segoe UI Light"/>
                <a:ea typeface="微软雅黑" charset="0"/>
                <a:cs typeface="Segoe UI Light"/>
              </a:rPr>
              <a:t>OfficePLUS</a:t>
            </a:r>
            <a:endParaRPr lang="zh-CN" altLang="en-US" sz="1000" dirty="0">
              <a:solidFill>
                <a:schemeClr val="tx1">
                  <a:lumMod val="75000"/>
                  <a:lumOff val="25000"/>
                </a:schemeClr>
              </a:solidFill>
              <a:latin typeface="Segoe UI Light"/>
              <a:ea typeface="微软雅黑" charset="0"/>
              <a:cs typeface="Segoe UI Light"/>
            </a:endParaRPr>
          </a:p>
        </p:txBody>
      </p:sp>
      <p:pic>
        <p:nvPicPr>
          <p:cNvPr id="5" name="图片 4">
            <a:extLst>
              <a:ext uri="{FF2B5EF4-FFF2-40B4-BE49-F238E27FC236}">
                <a16:creationId xmlns:a16="http://schemas.microsoft.com/office/drawing/2014/main" id="{F300B558-79C0-475E-84A0-11700A36CAB6}"/>
              </a:ext>
            </a:extLst>
          </p:cNvPr>
          <p:cNvPicPr>
            <a:picLocks noChangeAspect="1"/>
          </p:cNvPicPr>
          <p:nvPr userDrawn="1"/>
        </p:nvPicPr>
        <p:blipFill>
          <a:blip r:embed="rId2"/>
          <a:stretch>
            <a:fillRect/>
          </a:stretch>
        </p:blipFill>
        <p:spPr>
          <a:xfrm>
            <a:off x="431800" y="2138895"/>
            <a:ext cx="5295899" cy="3847021"/>
          </a:xfrm>
          <a:prstGeom prst="rect">
            <a:avLst/>
          </a:prstGeom>
          <a:ln>
            <a:solidFill>
              <a:schemeClr val="bg1">
                <a:lumMod val="65000"/>
              </a:schemeClr>
            </a:solidFill>
          </a:ln>
        </p:spPr>
      </p:pic>
      <p:pic>
        <p:nvPicPr>
          <p:cNvPr id="6" name="图片 5">
            <a:extLst>
              <a:ext uri="{FF2B5EF4-FFF2-40B4-BE49-F238E27FC236}">
                <a16:creationId xmlns:a16="http://schemas.microsoft.com/office/drawing/2014/main" id="{ADFDE997-A67B-4FD0-B6AC-78D1EFE63489}"/>
              </a:ext>
            </a:extLst>
          </p:cNvPr>
          <p:cNvPicPr>
            <a:picLocks noChangeAspect="1"/>
          </p:cNvPicPr>
          <p:nvPr userDrawn="1"/>
        </p:nvPicPr>
        <p:blipFill>
          <a:blip r:embed="rId3"/>
          <a:stretch>
            <a:fillRect/>
          </a:stretch>
        </p:blipFill>
        <p:spPr>
          <a:xfrm>
            <a:off x="6464301" y="2138895"/>
            <a:ext cx="5295900" cy="3847022"/>
          </a:xfrm>
          <a:prstGeom prst="rect">
            <a:avLst/>
          </a:prstGeom>
          <a:ln>
            <a:solidFill>
              <a:schemeClr val="bg1">
                <a:lumMod val="65000"/>
              </a:schemeClr>
            </a:solidFill>
          </a:ln>
        </p:spPr>
      </p:pic>
      <p:sp>
        <p:nvSpPr>
          <p:cNvPr id="7" name="文本框 6">
            <a:extLst>
              <a:ext uri="{FF2B5EF4-FFF2-40B4-BE49-F238E27FC236}">
                <a16:creationId xmlns:a16="http://schemas.microsoft.com/office/drawing/2014/main" id="{3E1E676E-E869-48CE-BFB9-1C7FC981B376}"/>
              </a:ext>
            </a:extLst>
          </p:cNvPr>
          <p:cNvSpPr txBox="1"/>
          <p:nvPr userDrawn="1"/>
        </p:nvSpPr>
        <p:spPr>
          <a:xfrm>
            <a:off x="431800" y="1174234"/>
            <a:ext cx="3467616" cy="584775"/>
          </a:xfrm>
          <a:prstGeom prst="rect">
            <a:avLst/>
          </a:prstGeom>
          <a:noFill/>
        </p:spPr>
        <p:txBody>
          <a:bodyPr wrap="none" rtlCol="0">
            <a:spAutoFit/>
          </a:bodyPr>
          <a:lstStyle/>
          <a:p>
            <a:r>
              <a:rPr lang="zh-CN" altLang="en-US" sz="3200" b="1">
                <a:solidFill>
                  <a:schemeClr val="tx1">
                    <a:lumMod val="85000"/>
                    <a:lumOff val="15000"/>
                  </a:schemeClr>
                </a:solidFill>
                <a:latin typeface="微软雅黑" panose="020B0503020204020204" pitchFamily="34" charset="-122"/>
                <a:ea typeface="微软雅黑" panose="020B0503020204020204" pitchFamily="34" charset="-122"/>
              </a:rPr>
              <a:t>随时添加模板样式</a:t>
            </a:r>
            <a:endParaRPr lang="en-US" sz="3200" b="1">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a16="http://schemas.microsoft.com/office/drawing/2014/main" id="{7768A42A-9DCD-4784-A3EF-F1D80ADC183F}"/>
              </a:ext>
            </a:extLst>
          </p:cNvPr>
          <p:cNvSpPr txBox="1"/>
          <p:nvPr userDrawn="1"/>
        </p:nvSpPr>
        <p:spPr>
          <a:xfrm>
            <a:off x="333477" y="6061002"/>
            <a:ext cx="3010761"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1.</a:t>
            </a:r>
            <a:r>
              <a:rPr lang="zh-CN" altLang="en-US" sz="1200" spc="150">
                <a:latin typeface="微软雅黑" panose="020B0503020204020204" pitchFamily="34" charset="-122"/>
                <a:ea typeface="微软雅黑" panose="020B0503020204020204" pitchFamily="34" charset="-122"/>
              </a:rPr>
              <a:t> 选择“开始”</a:t>
            </a:r>
            <a:r>
              <a:rPr lang="en-US" altLang="zh-CN" sz="1200" spc="150">
                <a:latin typeface="微软雅黑" panose="020B0503020204020204" pitchFamily="34" charset="-122"/>
                <a:ea typeface="微软雅黑" panose="020B0503020204020204" pitchFamily="34" charset="-122"/>
              </a:rPr>
              <a:t>-</a:t>
            </a:r>
            <a:r>
              <a:rPr lang="zh-CN" altLang="en-US" sz="1200" spc="150">
                <a:latin typeface="微软雅黑" panose="020B0503020204020204" pitchFamily="34" charset="-122"/>
                <a:ea typeface="微软雅黑" panose="020B0503020204020204" pitchFamily="34" charset="-122"/>
              </a:rPr>
              <a:t>“新建幻灯片”；</a:t>
            </a:r>
            <a:endParaRPr lang="en-US" sz="1200" spc="150">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BF8689A3-CABF-445F-829F-6396154A55D1}"/>
              </a:ext>
            </a:extLst>
          </p:cNvPr>
          <p:cNvSpPr txBox="1"/>
          <p:nvPr userDrawn="1"/>
        </p:nvSpPr>
        <p:spPr>
          <a:xfrm>
            <a:off x="6360651" y="6061002"/>
            <a:ext cx="5256567"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2.</a:t>
            </a:r>
            <a:r>
              <a:rPr lang="zh-CN" altLang="en-US" sz="1200" spc="150">
                <a:latin typeface="微软雅黑" panose="020B0503020204020204" pitchFamily="34" charset="-122"/>
                <a:ea typeface="微软雅黑" panose="020B0503020204020204" pitchFamily="34" charset="-122"/>
              </a:rPr>
              <a:t> 选择你需要的页面，如封面页，目录页，副标题页，内容页等</a:t>
            </a:r>
            <a:r>
              <a:rPr lang="en-US" altLang="zh-CN" sz="1200" spc="150">
                <a:latin typeface="微软雅黑" panose="020B0503020204020204" pitchFamily="34" charset="-122"/>
                <a:ea typeface="微软雅黑" panose="020B0503020204020204" pitchFamily="34" charset="-122"/>
              </a:rPr>
              <a:t>…</a:t>
            </a:r>
            <a:endParaRPr lang="en-US" sz="1200" spc="150">
              <a:latin typeface="微软雅黑" panose="020B0503020204020204" pitchFamily="34" charset="-122"/>
              <a:ea typeface="微软雅黑" panose="020B0503020204020204" pitchFamily="34" charset="-122"/>
            </a:endParaRPr>
          </a:p>
        </p:txBody>
      </p:sp>
      <p:pic>
        <p:nvPicPr>
          <p:cNvPr id="10" name="图片 9">
            <a:extLst>
              <a:ext uri="{FF2B5EF4-FFF2-40B4-BE49-F238E27FC236}">
                <a16:creationId xmlns:a16="http://schemas.microsoft.com/office/drawing/2014/main" id="{D7C9996A-24BA-4EE9-BA5A-589E1841918D}"/>
              </a:ext>
            </a:extLst>
          </p:cNvPr>
          <p:cNvPicPr>
            <a:picLocks noChangeAspect="1"/>
          </p:cNvPicPr>
          <p:nvPr userDrawn="1"/>
        </p:nvPicPr>
        <p:blipFill>
          <a:blip r:embed="rId4"/>
          <a:stretch>
            <a:fillRect/>
          </a:stretch>
        </p:blipFill>
        <p:spPr>
          <a:xfrm>
            <a:off x="700878" y="2428358"/>
            <a:ext cx="819667" cy="81966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4323563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slideLayout" Target="../slideLayouts/slideLayout9.xml"/><Relationship Id="rId1" Type="http://schemas.openxmlformats.org/officeDocument/2006/relationships/slideLayout" Target="../slideLayouts/slideLayout8.xml"/><Relationship Id="rId5" Type="http://schemas.openxmlformats.org/officeDocument/2006/relationships/theme" Target="../theme/theme2.xml"/><Relationship Id="rId4"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69924" y="1"/>
            <a:ext cx="10850563" cy="1028699"/>
          </a:xfrm>
          <a:prstGeom prst="rect">
            <a:avLst/>
          </a:prstGeom>
        </p:spPr>
        <p:txBody>
          <a:bodyPr vert="horz" lIns="91440" tIns="45720" rIns="91440" bIns="45720" rtlCol="0" anchor="b">
            <a:normAutofit/>
          </a:bodyPr>
          <a:lstStyle/>
          <a:p>
            <a:r>
              <a:rPr lang="en-US" altLang="zh-CN" dirty="0"/>
              <a:t>Click to edit Master title style</a:t>
            </a:r>
            <a:endParaRPr lang="zh-CN" altLang="en-US" dirty="0"/>
          </a:p>
        </p:txBody>
      </p:sp>
      <p:sp>
        <p:nvSpPr>
          <p:cNvPr id="3" name="文本占位符 2"/>
          <p:cNvSpPr>
            <a:spLocks noGrp="1"/>
          </p:cNvSpPr>
          <p:nvPr>
            <p:ph type="body" idx="1"/>
          </p:nvPr>
        </p:nvSpPr>
        <p:spPr>
          <a:xfrm>
            <a:off x="669924" y="1123950"/>
            <a:ext cx="10850563" cy="5019675"/>
          </a:xfrm>
          <a:prstGeom prst="rect">
            <a:avLst/>
          </a:prstGeom>
        </p:spPr>
        <p:txBody>
          <a:bodyPr vert="horz" lIns="91440" tIns="45720" rIns="91440" bIns="45720" rtlCol="0">
            <a:normAutofit/>
          </a:bodyPr>
          <a:lstStyle/>
          <a:p>
            <a:pPr lvl="0"/>
            <a:r>
              <a:rPr lang="en-US" altLang="zh-CN" dirty="0"/>
              <a:t>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zh-CN" altLang="en-US" dirty="0"/>
          </a:p>
        </p:txBody>
      </p:sp>
      <p:sp>
        <p:nvSpPr>
          <p:cNvPr id="4" name="日期占位符 3"/>
          <p:cNvSpPr>
            <a:spLocks noGrp="1"/>
          </p:cNvSpPr>
          <p:nvPr>
            <p:ph type="dt" sz="half" idx="2"/>
          </p:nvPr>
        </p:nvSpPr>
        <p:spPr>
          <a:xfrm>
            <a:off x="5401732" y="6240463"/>
            <a:ext cx="1388536" cy="206381"/>
          </a:xfrm>
          <a:prstGeom prst="rect">
            <a:avLst/>
          </a:prstGeom>
        </p:spPr>
        <p:txBody>
          <a:bodyPr vert="horz" lIns="91440" tIns="45720" rIns="91440" bIns="45720" rtlCol="0" anchor="ctr"/>
          <a:lstStyle>
            <a:lvl1pPr algn="ctr">
              <a:defRPr sz="1000">
                <a:solidFill>
                  <a:schemeClr val="tx1">
                    <a:lumMod val="50000"/>
                    <a:lumOff val="50000"/>
                  </a:schemeClr>
                </a:solidFill>
              </a:defRPr>
            </a:lvl1pPr>
          </a:lstStyle>
          <a:p>
            <a:fld id="{6489D9C7-5DC6-4263-87FF-7C99F6FB63C3}" type="datetime1">
              <a:rPr lang="zh-CN" altLang="en-US" smtClean="0"/>
              <a:pPr/>
              <a:t>2021/8/18</a:t>
            </a:fld>
            <a:endParaRPr lang="zh-CN" altLang="en-US"/>
          </a:p>
        </p:txBody>
      </p:sp>
      <p:sp>
        <p:nvSpPr>
          <p:cNvPr id="5" name="页脚占位符 4"/>
          <p:cNvSpPr>
            <a:spLocks noGrp="1"/>
          </p:cNvSpPr>
          <p:nvPr>
            <p:ph type="ftr" sz="quarter" idx="3"/>
          </p:nvPr>
        </p:nvSpPr>
        <p:spPr>
          <a:xfrm>
            <a:off x="669924" y="6240463"/>
            <a:ext cx="4140201" cy="206381"/>
          </a:xfrm>
          <a:prstGeom prst="rect">
            <a:avLst/>
          </a:prstGeom>
        </p:spPr>
        <p:txBody>
          <a:bodyPr vert="horz" lIns="91440" tIns="45720" rIns="91440" bIns="45720" rtlCol="0" anchor="ctr"/>
          <a:lstStyle>
            <a:lvl1pPr algn="l">
              <a:defRPr sz="1000">
                <a:solidFill>
                  <a:schemeClr val="tx1">
                    <a:lumMod val="50000"/>
                    <a:lumOff val="50000"/>
                  </a:schemeClr>
                </a:solidFill>
              </a:defRPr>
            </a:lvl1pPr>
          </a:lstStyle>
          <a:p>
            <a:r>
              <a:rPr lang="en-US" altLang="zh-CN" dirty="0"/>
              <a:t>www.islide.cc</a:t>
            </a:r>
            <a:endParaRPr lang="zh-CN" altLang="en-US" dirty="0"/>
          </a:p>
        </p:txBody>
      </p:sp>
      <p:sp>
        <p:nvSpPr>
          <p:cNvPr id="6" name="灯片编号占位符 5"/>
          <p:cNvSpPr>
            <a:spLocks noGrp="1"/>
          </p:cNvSpPr>
          <p:nvPr>
            <p:ph type="sldNum" sz="quarter" idx="4"/>
          </p:nvPr>
        </p:nvSpPr>
        <p:spPr>
          <a:xfrm>
            <a:off x="8610599" y="6240463"/>
            <a:ext cx="2909888" cy="206381"/>
          </a:xfrm>
          <a:prstGeom prst="rect">
            <a:avLst/>
          </a:prstGeom>
        </p:spPr>
        <p:txBody>
          <a:bodyPr vert="horz" lIns="91440" tIns="45720" rIns="91440" bIns="45720" rtlCol="0" anchor="ctr"/>
          <a:lstStyle>
            <a:lvl1pPr algn="r">
              <a:defRPr sz="1000">
                <a:solidFill>
                  <a:schemeClr val="tx1">
                    <a:lumMod val="50000"/>
                    <a:lumOff val="50000"/>
                  </a:schemeClr>
                </a:solidFill>
              </a:defRPr>
            </a:lvl1pPr>
          </a:lstStyle>
          <a:p>
            <a:fld id="{5DD3DB80-B894-403A-B48E-6FDC1A72010E}" type="slidenum">
              <a:rPr lang="zh-CN" altLang="en-US" smtClean="0"/>
              <a:pPr/>
              <a:t>‹#›</a:t>
            </a:fld>
            <a:endParaRPr lang="zh-CN" altLang="en-US"/>
          </a:p>
        </p:txBody>
      </p:sp>
      <p:cxnSp>
        <p:nvCxnSpPr>
          <p:cNvPr id="8" name="直接连接符 7"/>
          <p:cNvCxnSpPr/>
          <p:nvPr userDrawn="1"/>
        </p:nvCxnSpPr>
        <p:spPr>
          <a:xfrm>
            <a:off x="669924" y="6240463"/>
            <a:ext cx="10850564"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4027784"/>
      </p:ext>
    </p:extLst>
  </p:cSld>
  <p:clrMap bg1="lt1" tx1="dk1" bg2="lt2" tx2="dk2" accent1="accent1" accent2="accent2" accent3="accent3" accent4="accent4" accent5="accent5" accent6="accent6" hlink="hlink" folHlink="folHlink"/>
  <p:sldLayoutIdLst>
    <p:sldLayoutId id="2147483660" r:id="rId1"/>
    <p:sldLayoutId id="2147483651" r:id="rId2"/>
    <p:sldLayoutId id="2147483654" r:id="rId3"/>
    <p:sldLayoutId id="2147483662" r:id="rId4"/>
    <p:sldLayoutId id="2147483663" r:id="rId5"/>
    <p:sldLayoutId id="2147483664" r:id="rId6"/>
    <p:sldLayoutId id="2147483661" r:id="rId7"/>
  </p:sldLayoutIdLst>
  <p:hf hdr="0" dt="0"/>
  <p:txStyles>
    <p:titleStyle>
      <a:lvl1pPr algn="l" defTabSz="914354" rtl="0" eaLnBrk="1" latinLnBrk="0" hangingPunct="1">
        <a:lnSpc>
          <a:spcPct val="90000"/>
        </a:lnSpc>
        <a:spcBef>
          <a:spcPct val="0"/>
        </a:spcBef>
        <a:buNone/>
        <a:defRPr sz="2800" b="1" kern="1200">
          <a:solidFill>
            <a:schemeClr val="tx1"/>
          </a:solidFill>
          <a:latin typeface="+mj-lt"/>
          <a:ea typeface="+mj-ea"/>
          <a:cs typeface="+mj-cs"/>
        </a:defRPr>
      </a:lvl1pPr>
    </p:titleStyle>
    <p:bodyStyle>
      <a:lvl1pPr marL="228589" indent="-228589" algn="l" defTabSz="914354"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76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2942" indent="-228589" algn="l" defTabSz="914354"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120" indent="-228589" algn="l" defTabSz="914354"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298" indent="-228589" algn="l" defTabSz="914354"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22" userDrawn="1">
          <p15:clr>
            <a:srgbClr val="F26B43"/>
          </p15:clr>
        </p15:guide>
        <p15:guide id="2" pos="7257" userDrawn="1">
          <p15:clr>
            <a:srgbClr val="F26B43"/>
          </p15:clr>
        </p15:guide>
        <p15:guide id="3" orient="horz" pos="648" userDrawn="1">
          <p15:clr>
            <a:srgbClr val="F26B43"/>
          </p15:clr>
        </p15:guide>
        <p15:guide id="4" orient="horz" pos="708" userDrawn="1">
          <p15:clr>
            <a:srgbClr val="F26B43"/>
          </p15:clr>
        </p15:guide>
        <p15:guide id="5" orient="horz" pos="3931" userDrawn="1">
          <p15:clr>
            <a:srgbClr val="F26B43"/>
          </p15:clr>
        </p15:guide>
        <p15:guide id="6" orient="horz" pos="387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03797644"/>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hemeOverride" Target="../theme/themeOverride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0.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460.pn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52.png"/><Relationship Id="rId5" Type="http://schemas.openxmlformats.org/officeDocument/2006/relationships/image" Target="../media/image440.png"/><Relationship Id="rId4" Type="http://schemas.openxmlformats.org/officeDocument/2006/relationships/image" Target="../media/image49.png"/></Relationships>
</file>

<file path=ppt/slides/_rels/slide1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chart" Target="../charts/chart1.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microsoft.com/office/2007/relationships/media" Target="../media/media3.mp4"/><Relationship Id="rId1" Type="http://schemas.openxmlformats.org/officeDocument/2006/relationships/video" Target="NULL" TargetMode="External"/><Relationship Id="rId5" Type="http://schemas.openxmlformats.org/officeDocument/2006/relationships/image" Target="../media/image56.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57.tmp"/><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4.xml"/><Relationship Id="rId1" Type="http://schemas.openxmlformats.org/officeDocument/2006/relationships/tags" Target="../tags/tag3.xml"/><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7.xml"/><Relationship Id="rId1" Type="http://schemas.openxmlformats.org/officeDocument/2006/relationships/themeOverride" Target="../theme/themeOverride2.xml"/><Relationship Id="rId5" Type="http://schemas.openxmlformats.org/officeDocument/2006/relationships/hyperlink" Target="mailto:xavierqwxu@tencent.com" TargetMode="External"/><Relationship Id="rId4" Type="http://schemas.openxmlformats.org/officeDocument/2006/relationships/hyperlink" Target="mailto:wzguo@sjtu.edu.cn" TargetMode="Externa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5.xml"/><Relationship Id="rId1" Type="http://schemas.openxmlformats.org/officeDocument/2006/relationships/tags" Target="../tags/tag2.xml"/><Relationship Id="rId4" Type="http://schemas.openxmlformats.org/officeDocument/2006/relationships/image" Target="../media/image16.jpeg"/></Relationships>
</file>

<file path=ppt/slides/_rels/slide3.xml.rels><?xml version="1.0" encoding="UTF-8" standalone="yes"?>
<Relationships xmlns="http://schemas.openxmlformats.org/package/2006/relationships"><Relationship Id="rId3" Type="http://schemas.openxmlformats.org/officeDocument/2006/relationships/image" Target="../media/image17.tmp"/><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4.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5.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slideLayout" Target="../slideLayouts/slideLayout6.xml"/><Relationship Id="rId7" Type="http://schemas.openxmlformats.org/officeDocument/2006/relationships/image" Target="../media/image28.tiff"/><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7.tiff"/><Relationship Id="rId5" Type="http://schemas.openxmlformats.org/officeDocument/2006/relationships/image" Target="../media/image26.tiff"/><Relationship Id="rId10" Type="http://schemas.openxmlformats.org/officeDocument/2006/relationships/image" Target="../media/image31.png"/><Relationship Id="rId4" Type="http://schemas.openxmlformats.org/officeDocument/2006/relationships/notesSlide" Target="../notesSlides/notesSlide5.xml"/><Relationship Id="rId9" Type="http://schemas.openxmlformats.org/officeDocument/2006/relationships/image" Target="../media/image30.png"/></Relationships>
</file>

<file path=ppt/slides/_rels/slide6.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35.png"/><Relationship Id="rId11" Type="http://schemas.openxmlformats.org/officeDocument/2006/relationships/image" Target="../media/image40.png"/><Relationship Id="rId5" Type="http://schemas.openxmlformats.org/officeDocument/2006/relationships/image" Target="../media/image34.png"/><Relationship Id="rId10" Type="http://schemas.openxmlformats.org/officeDocument/2006/relationships/image" Target="../media/image39.png"/><Relationship Id="rId4" Type="http://schemas.openxmlformats.org/officeDocument/2006/relationships/image" Target="../media/image33.png"/><Relationship Id="rId9" Type="http://schemas.openxmlformats.org/officeDocument/2006/relationships/image" Target="../media/image38.png"/></Relationships>
</file>

<file path=ppt/slides/_rels/slide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7.xml"/><Relationship Id="rId1" Type="http://schemas.openxmlformats.org/officeDocument/2006/relationships/slideLayout" Target="../slideLayouts/slideLayout6.xml"/><Relationship Id="rId5" Type="http://schemas.openxmlformats.org/officeDocument/2006/relationships/image" Target="../media/image43.png"/><Relationship Id="rId4" Type="http://schemas.openxmlformats.org/officeDocument/2006/relationships/image" Target="../media/image42.png"/></Relationships>
</file>

<file path=ppt/slides/_rels/slide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8.xml"/><Relationship Id="rId1" Type="http://schemas.openxmlformats.org/officeDocument/2006/relationships/slideLayout" Target="../slideLayouts/slideLayout6.xml"/><Relationship Id="rId5" Type="http://schemas.openxmlformats.org/officeDocument/2006/relationships/image" Target="../media/image46.png"/><Relationship Id="rId4" Type="http://schemas.openxmlformats.org/officeDocument/2006/relationships/image" Target="../media/image45.png"/></Relationships>
</file>

<file path=ppt/slides/_rels/slide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51.png"/><Relationship Id="rId5" Type="http://schemas.openxmlformats.org/officeDocument/2006/relationships/image" Target="../media/image49.png"/><Relationship Id="rId4" Type="http://schemas.openxmlformats.org/officeDocument/2006/relationships/image" Target="../media/image4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副标题 18"/>
          <p:cNvSpPr>
            <a:spLocks noGrp="1"/>
          </p:cNvSpPr>
          <p:nvPr>
            <p:ph type="subTitle" idx="1"/>
          </p:nvPr>
        </p:nvSpPr>
        <p:spPr>
          <a:xfrm>
            <a:off x="3563687" y="4093114"/>
            <a:ext cx="7365154" cy="1656836"/>
          </a:xfrm>
        </p:spPr>
        <p:txBody>
          <a:bodyPr>
            <a:normAutofit/>
          </a:bodyPr>
          <a:lstStyle/>
          <a:p>
            <a:pPr algn="ctr"/>
            <a:r>
              <a:rPr lang="en-US" altLang="zh-CN" dirty="0"/>
              <a:t>Qiwei Xu, Hao Xu, </a:t>
            </a:r>
            <a:r>
              <a:rPr lang="en-US" altLang="zh-CN" dirty="0" err="1"/>
              <a:t>Kun</a:t>
            </a:r>
            <a:r>
              <a:rPr lang="en-US" altLang="zh-CN" dirty="0"/>
              <a:t> </a:t>
            </a:r>
            <a:r>
              <a:rPr lang="en-US" altLang="zh-CN" dirty="0" err="1"/>
              <a:t>Xiong</a:t>
            </a:r>
            <a:r>
              <a:rPr lang="en-US" altLang="zh-CN" dirty="0"/>
              <a:t>, </a:t>
            </a:r>
            <a:r>
              <a:rPr lang="en-US" altLang="zh-CN" dirty="0" err="1"/>
              <a:t>Qinqin</a:t>
            </a:r>
            <a:r>
              <a:rPr lang="en-US" altLang="zh-CN" dirty="0"/>
              <a:t> Zhou and </a:t>
            </a:r>
            <a:r>
              <a:rPr lang="en-US" altLang="zh-CN" dirty="0" err="1"/>
              <a:t>Weizhong</a:t>
            </a:r>
            <a:r>
              <a:rPr lang="en-US" altLang="zh-CN" dirty="0"/>
              <a:t> Guo*</a:t>
            </a:r>
          </a:p>
          <a:p>
            <a:pPr algn="ctr"/>
            <a:r>
              <a:rPr lang="en-US" altLang="zh-CN" dirty="0"/>
              <a:t>Shanghai Jiao Tong University and Tencent </a:t>
            </a:r>
            <a:r>
              <a:rPr lang="en-US" altLang="zh-CN" dirty="0" err="1"/>
              <a:t>RoboticsX</a:t>
            </a:r>
            <a:endParaRPr lang="en-US" altLang="zh-CN" dirty="0"/>
          </a:p>
        </p:txBody>
      </p:sp>
      <p:sp>
        <p:nvSpPr>
          <p:cNvPr id="18" name="标题 17"/>
          <p:cNvSpPr>
            <a:spLocks noGrp="1"/>
          </p:cNvSpPr>
          <p:nvPr>
            <p:ph type="ctrTitle"/>
          </p:nvPr>
        </p:nvSpPr>
        <p:spPr>
          <a:xfrm>
            <a:off x="3150033" y="2659769"/>
            <a:ext cx="8719413" cy="1257932"/>
          </a:xfrm>
        </p:spPr>
        <p:txBody>
          <a:bodyPr>
            <a:normAutofit fontScale="90000"/>
          </a:bodyPr>
          <a:lstStyle/>
          <a:p>
            <a:pPr algn="ctr"/>
            <a:r>
              <a:rPr lang="en-US" altLang="zh-CN" dirty="0"/>
              <a:t>Design and Analysis of a Bi-directional Transformable Wheel Robot </a:t>
            </a:r>
            <a:r>
              <a:rPr lang="en-US" altLang="zh-CN" dirty="0" err="1"/>
              <a:t>Trimode</a:t>
            </a:r>
            <a:endParaRPr lang="zh-CN" altLang="en-US" dirty="0"/>
          </a:p>
        </p:txBody>
      </p:sp>
      <p:grpSp>
        <p:nvGrpSpPr>
          <p:cNvPr id="2" name="组合 1"/>
          <p:cNvGrpSpPr/>
          <p:nvPr/>
        </p:nvGrpSpPr>
        <p:grpSpPr>
          <a:xfrm>
            <a:off x="8800951" y="660625"/>
            <a:ext cx="2719539" cy="2219442"/>
            <a:chOff x="9072563" y="971459"/>
            <a:chExt cx="2447925" cy="1699242"/>
          </a:xfrm>
        </p:grpSpPr>
        <p:sp>
          <p:nvSpPr>
            <p:cNvPr id="14" name="Freeform 5"/>
            <p:cNvSpPr>
              <a:spLocks/>
            </p:cNvSpPr>
            <p:nvPr/>
          </p:nvSpPr>
          <p:spPr bwMode="auto">
            <a:xfrm>
              <a:off x="9072563" y="971459"/>
              <a:ext cx="2447925" cy="1699242"/>
            </a:xfrm>
            <a:custGeom>
              <a:avLst/>
              <a:gdLst>
                <a:gd name="T0" fmla="*/ 854 w 1542"/>
                <a:gd name="T1" fmla="*/ 1270 h 1270"/>
                <a:gd name="T2" fmla="*/ 271 w 1542"/>
                <a:gd name="T3" fmla="*/ 766 h 1270"/>
                <a:gd name="T4" fmla="*/ 0 w 1542"/>
                <a:gd name="T5" fmla="*/ 0 h 1270"/>
                <a:gd name="T6" fmla="*/ 1542 w 1542"/>
                <a:gd name="T7" fmla="*/ 499 h 1270"/>
                <a:gd name="T8" fmla="*/ 854 w 1542"/>
                <a:gd name="T9" fmla="*/ 1270 h 1270"/>
              </a:gdLst>
              <a:ahLst/>
              <a:cxnLst>
                <a:cxn ang="0">
                  <a:pos x="T0" y="T1"/>
                </a:cxn>
                <a:cxn ang="0">
                  <a:pos x="T2" y="T3"/>
                </a:cxn>
                <a:cxn ang="0">
                  <a:pos x="T4" y="T5"/>
                </a:cxn>
                <a:cxn ang="0">
                  <a:pos x="T6" y="T7"/>
                </a:cxn>
                <a:cxn ang="0">
                  <a:pos x="T8" y="T9"/>
                </a:cxn>
              </a:cxnLst>
              <a:rect l="0" t="0" r="r" b="b"/>
              <a:pathLst>
                <a:path w="1542" h="1270">
                  <a:moveTo>
                    <a:pt x="854" y="1270"/>
                  </a:moveTo>
                  <a:lnTo>
                    <a:pt x="271" y="766"/>
                  </a:lnTo>
                  <a:lnTo>
                    <a:pt x="0" y="0"/>
                  </a:lnTo>
                  <a:lnTo>
                    <a:pt x="1542" y="499"/>
                  </a:lnTo>
                  <a:lnTo>
                    <a:pt x="854" y="1270"/>
                  </a:lnTo>
                  <a:close/>
                </a:path>
              </a:pathLst>
            </a:custGeom>
            <a:solidFill>
              <a:srgbClr val="FFD400">
                <a:alpha val="63000"/>
              </a:srgbClr>
            </a:solidFill>
            <a:ln>
              <a:noFill/>
            </a:ln>
          </p:spPr>
          <p:txBody>
            <a:bodyPr vert="horz" wrap="square" lIns="91440" tIns="45720" rIns="91440" bIns="45720" numCol="1" anchor="t" anchorCtr="0" compatLnSpc="1">
              <a:prstTxWarp prst="textNoShape">
                <a:avLst/>
              </a:prstTxWarp>
            </a:bodyPr>
            <a:lstStyle/>
            <a:p>
              <a:endParaRPr lang="zh-CN" altLang="en-US" dirty="0"/>
            </a:p>
          </p:txBody>
        </p:sp>
        <p:sp>
          <p:nvSpPr>
            <p:cNvPr id="20" name="矩形 19"/>
            <p:cNvSpPr/>
            <p:nvPr/>
          </p:nvSpPr>
          <p:spPr>
            <a:xfrm>
              <a:off x="9072563" y="1225082"/>
              <a:ext cx="1205340" cy="171958"/>
            </a:xfrm>
            <a:prstGeom prst="rect">
              <a:avLst/>
            </a:prstGeom>
            <a:noFill/>
          </p:spPr>
          <p:txBody>
            <a:bodyPr wrap="none" numCol="1" rtlCol="0">
              <a:prstTxWarp prst="textPlain">
                <a:avLst/>
              </a:prstTxWarp>
              <a:spAutoFit/>
            </a:bodyPr>
            <a:lstStyle/>
            <a:p>
              <a:pPr lvl="0" algn="r"/>
              <a:endParaRPr lang="en-US" altLang="zh-CN" sz="16600" b="1" baseline="-25000" noProof="0" dirty="0">
                <a:solidFill>
                  <a:schemeClr val="accent2"/>
                </a:solidFill>
                <a:latin typeface="+mj-ea"/>
                <a:ea typeface="+mj-ea"/>
              </a:endParaRPr>
            </a:p>
          </p:txBody>
        </p:sp>
      </p:grpSp>
      <p:pic>
        <p:nvPicPr>
          <p:cNvPr id="1026" name="Picture 2" descr="Shanghai Jiao Tong University - Wikipedia">
            <a:extLst>
              <a:ext uri="{FF2B5EF4-FFF2-40B4-BE49-F238E27FC236}">
                <a16:creationId xmlns:a16="http://schemas.microsoft.com/office/drawing/2014/main" id="{46A021EF-9DEB-4605-9E07-85B66021B78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63687" y="5512104"/>
            <a:ext cx="1257932" cy="125793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ROS 2019 - Macau">
            <a:extLst>
              <a:ext uri="{FF2B5EF4-FFF2-40B4-BE49-F238E27FC236}">
                <a16:creationId xmlns:a16="http://schemas.microsoft.com/office/drawing/2014/main" id="{4D1FD0C2-B0BF-4029-89AF-0CDD7A4D21C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800949" y="5513477"/>
            <a:ext cx="2789551" cy="1292130"/>
          </a:xfrm>
          <a:prstGeom prst="rect">
            <a:avLst/>
          </a:prstGeom>
          <a:noFill/>
          <a:extLst>
            <a:ext uri="{909E8E84-426E-40DD-AFC4-6F175D3DCCD1}">
              <a14:hiddenFill xmlns:a14="http://schemas.microsoft.com/office/drawing/2010/main">
                <a:solidFill>
                  <a:srgbClr val="FFFFFF"/>
                </a:solidFill>
              </a14:hiddenFill>
            </a:ext>
          </a:extLst>
        </p:spPr>
      </p:pic>
      <p:pic>
        <p:nvPicPr>
          <p:cNvPr id="4" name="图片 3">
            <a:extLst>
              <a:ext uri="{FF2B5EF4-FFF2-40B4-BE49-F238E27FC236}">
                <a16:creationId xmlns:a16="http://schemas.microsoft.com/office/drawing/2014/main" id="{0692346D-7AE4-4CE8-BA15-A7BDB22528EC}"/>
              </a:ext>
            </a:extLst>
          </p:cNvPr>
          <p:cNvPicPr>
            <a:picLocks noChangeAspect="1"/>
          </p:cNvPicPr>
          <p:nvPr/>
        </p:nvPicPr>
        <p:blipFill>
          <a:blip r:embed="rId6"/>
          <a:stretch>
            <a:fillRect/>
          </a:stretch>
        </p:blipFill>
        <p:spPr>
          <a:xfrm>
            <a:off x="8800950" y="182659"/>
            <a:ext cx="2719540" cy="1033833"/>
          </a:xfrm>
          <a:prstGeom prst="rect">
            <a:avLst/>
          </a:prstGeom>
        </p:spPr>
      </p:pic>
      <p:sp>
        <p:nvSpPr>
          <p:cNvPr id="6" name="文本框 5">
            <a:extLst>
              <a:ext uri="{FF2B5EF4-FFF2-40B4-BE49-F238E27FC236}">
                <a16:creationId xmlns:a16="http://schemas.microsoft.com/office/drawing/2014/main" id="{28422578-0A58-4949-8EAA-12081F1B9857}"/>
              </a:ext>
            </a:extLst>
          </p:cNvPr>
          <p:cNvSpPr txBox="1"/>
          <p:nvPr/>
        </p:nvSpPr>
        <p:spPr>
          <a:xfrm>
            <a:off x="3198302" y="3974602"/>
            <a:ext cx="8622873" cy="369332"/>
          </a:xfrm>
          <a:prstGeom prst="rect">
            <a:avLst/>
          </a:prstGeom>
          <a:noFill/>
        </p:spPr>
        <p:txBody>
          <a:bodyPr wrap="square" rtlCol="0">
            <a:spAutoFit/>
          </a:bodyPr>
          <a:lstStyle/>
          <a:p>
            <a:r>
              <a:rPr lang="en-US" altLang="zh-CN" b="1" dirty="0"/>
              <a:t>2021 IEEE/RSJ International Conference on Intelligent Robotics and Systems</a:t>
            </a:r>
            <a:endParaRPr lang="zh-CN" altLang="en-US" b="1" dirty="0"/>
          </a:p>
        </p:txBody>
      </p:sp>
    </p:spTree>
    <p:extLst>
      <p:ext uri="{BB962C8B-B14F-4D97-AF65-F5344CB8AC3E}">
        <p14:creationId xmlns:p14="http://schemas.microsoft.com/office/powerpoint/2010/main" val="22717418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F47532-D150-4960-8FB7-1B22826A2814}"/>
              </a:ext>
            </a:extLst>
          </p:cNvPr>
          <p:cNvSpPr>
            <a:spLocks noGrp="1"/>
          </p:cNvSpPr>
          <p:nvPr>
            <p:ph type="title"/>
          </p:nvPr>
        </p:nvSpPr>
        <p:spPr/>
        <p:txBody>
          <a:bodyPr/>
          <a:lstStyle/>
          <a:p>
            <a:pPr marL="457200" indent="-457200">
              <a:buFont typeface="Wingdings" panose="05000000000000000000" pitchFamily="2" charset="2"/>
              <a:buChar char="Ø"/>
            </a:pPr>
            <a:r>
              <a:rPr lang="en-US" altLang="zh-CN" dirty="0"/>
              <a:t>Dynamics analysis of the robot platform</a:t>
            </a:r>
            <a:endParaRPr lang="zh-CN" altLang="en-US" dirty="0"/>
          </a:p>
        </p:txBody>
      </p:sp>
      <p:sp>
        <p:nvSpPr>
          <p:cNvPr id="4" name="灯片编号占位符 3">
            <a:extLst>
              <a:ext uri="{FF2B5EF4-FFF2-40B4-BE49-F238E27FC236}">
                <a16:creationId xmlns:a16="http://schemas.microsoft.com/office/drawing/2014/main" id="{A6D97C52-4405-4E56-86A6-3C1F10AA3205}"/>
              </a:ext>
            </a:extLst>
          </p:cNvPr>
          <p:cNvSpPr>
            <a:spLocks noGrp="1"/>
          </p:cNvSpPr>
          <p:nvPr>
            <p:ph type="sldNum" sz="quarter" idx="12"/>
          </p:nvPr>
        </p:nvSpPr>
        <p:spPr/>
        <p:txBody>
          <a:bodyPr/>
          <a:lstStyle/>
          <a:p>
            <a:fld id="{5DD3DB80-B894-403A-B48E-6FDC1A72010E}" type="slidenum">
              <a:rPr lang="zh-CN" altLang="en-US" smtClean="0"/>
              <a:pPr/>
              <a:t>10</a:t>
            </a:fld>
            <a:endParaRPr lang="zh-CN" altLang="en-US"/>
          </a:p>
        </p:txBody>
      </p:sp>
      <p:pic>
        <p:nvPicPr>
          <p:cNvPr id="37" name="图片 36">
            <a:extLst>
              <a:ext uri="{FF2B5EF4-FFF2-40B4-BE49-F238E27FC236}">
                <a16:creationId xmlns:a16="http://schemas.microsoft.com/office/drawing/2014/main" id="{FE607179-52BF-45F9-8470-BC3067892CC5}"/>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0044"/>
          <a:stretch/>
        </p:blipFill>
        <p:spPr>
          <a:xfrm>
            <a:off x="6413663" y="2328794"/>
            <a:ext cx="5502911" cy="2749720"/>
          </a:xfrm>
          <a:prstGeom prst="rect">
            <a:avLst/>
          </a:prstGeom>
        </p:spPr>
      </p:pic>
      <p:pic>
        <p:nvPicPr>
          <p:cNvPr id="38" name="图片 37">
            <a:extLst>
              <a:ext uri="{FF2B5EF4-FFF2-40B4-BE49-F238E27FC236}">
                <a16:creationId xmlns:a16="http://schemas.microsoft.com/office/drawing/2014/main" id="{8CCCD4D0-E176-4F2A-A497-300F282064CA}"/>
              </a:ext>
            </a:extLst>
          </p:cNvPr>
          <p:cNvPicPr>
            <a:picLocks noChangeAspect="1"/>
          </p:cNvPicPr>
          <p:nvPr/>
        </p:nvPicPr>
        <p:blipFill>
          <a:blip r:embed="rId4"/>
          <a:stretch>
            <a:fillRect/>
          </a:stretch>
        </p:blipFill>
        <p:spPr>
          <a:xfrm>
            <a:off x="811369" y="1720994"/>
            <a:ext cx="5048250" cy="822191"/>
          </a:xfrm>
          <a:prstGeom prst="rect">
            <a:avLst/>
          </a:prstGeom>
        </p:spPr>
      </p:pic>
      <p:sp>
        <p:nvSpPr>
          <p:cNvPr id="39" name="文本框 38">
            <a:extLst>
              <a:ext uri="{FF2B5EF4-FFF2-40B4-BE49-F238E27FC236}">
                <a16:creationId xmlns:a16="http://schemas.microsoft.com/office/drawing/2014/main" id="{3BF3FB78-2CAC-4173-855D-30161BD363EE}"/>
              </a:ext>
            </a:extLst>
          </p:cNvPr>
          <p:cNvSpPr txBox="1"/>
          <p:nvPr/>
        </p:nvSpPr>
        <p:spPr>
          <a:xfrm>
            <a:off x="669924" y="1359213"/>
            <a:ext cx="6096000" cy="369332"/>
          </a:xfrm>
          <a:prstGeom prst="rect">
            <a:avLst/>
          </a:prstGeom>
          <a:noFill/>
        </p:spPr>
        <p:txBody>
          <a:bodyPr wrap="square">
            <a:spAutoFit/>
          </a:bodyPr>
          <a:lstStyle/>
          <a:p>
            <a:pPr marL="285750" indent="-285750">
              <a:buFont typeface="Arial" panose="020B0604020202020204" pitchFamily="34" charset="0"/>
              <a:buChar char="•"/>
            </a:pPr>
            <a:r>
              <a:rPr lang="en-US" altLang="zh-CN" dirty="0"/>
              <a:t>Torque of driving motors from </a:t>
            </a:r>
            <a:r>
              <a:rPr lang="en-US" altLang="zh-CN" b="1" dirty="0"/>
              <a:t>Lagrange Equation</a:t>
            </a:r>
            <a:r>
              <a:rPr lang="en-US" altLang="zh-CN" dirty="0"/>
              <a:t>:</a:t>
            </a:r>
            <a:endParaRPr lang="zh-CN" altLang="en-US" dirty="0"/>
          </a:p>
        </p:txBody>
      </p:sp>
      <mc:AlternateContent xmlns:mc="http://schemas.openxmlformats.org/markup-compatibility/2006" xmlns:a14="http://schemas.microsoft.com/office/drawing/2010/main">
        <mc:Choice Requires="a14">
          <p:sp>
            <p:nvSpPr>
              <p:cNvPr id="41" name="文本框 40">
                <a:extLst>
                  <a:ext uri="{FF2B5EF4-FFF2-40B4-BE49-F238E27FC236}">
                    <a16:creationId xmlns:a16="http://schemas.microsoft.com/office/drawing/2014/main" id="{D049C6FD-6401-4DBE-B01B-519EB42AF32B}"/>
                  </a:ext>
                </a:extLst>
              </p:cNvPr>
              <p:cNvSpPr txBox="1"/>
              <p:nvPr/>
            </p:nvSpPr>
            <p:spPr>
              <a:xfrm>
                <a:off x="6332383" y="1247726"/>
                <a:ext cx="5584191" cy="872034"/>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altLang="zh-CN" dirty="0"/>
                  <a:t>Relationship between the wheelbase length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𝑙</m:t>
                        </m:r>
                      </m:e>
                      <m:sub>
                        <m:r>
                          <a:rPr lang="en-US" altLang="zh-CN" b="0" i="1" smtClean="0">
                            <a:latin typeface="Cambria Math" panose="02040503050406030204" pitchFamily="18" charset="0"/>
                          </a:rPr>
                          <m:t>0</m:t>
                        </m:r>
                      </m:sub>
                    </m:sSub>
                  </m:oMath>
                </a14:m>
                <a:r>
                  <a:rPr lang="en-US" altLang="zh-CN" dirty="0"/>
                  <a:t>, the angular velocity of wheels </a:t>
                </a:r>
                <a14:m>
                  <m:oMath xmlns:m="http://schemas.openxmlformats.org/officeDocument/2006/math">
                    <m:r>
                      <a:rPr lang="zh-CN" altLang="en-US" i="1" smtClean="0">
                        <a:latin typeface="Cambria Math" panose="02040503050406030204" pitchFamily="18" charset="0"/>
                      </a:rPr>
                      <m:t>𝜔</m:t>
                    </m:r>
                  </m:oMath>
                </a14:m>
                <a:r>
                  <a:rPr lang="en-US" altLang="zh-CN" dirty="0"/>
                  <a:t>, and motor torque </a:t>
                </a:r>
                <a14:m>
                  <m:oMath xmlns:m="http://schemas.openxmlformats.org/officeDocument/2006/math">
                    <m:r>
                      <a:rPr lang="zh-CN" altLang="en-US" i="1" smtClean="0">
                        <a:latin typeface="Cambria Math" panose="02040503050406030204" pitchFamily="18" charset="0"/>
                      </a:rPr>
                      <m:t>𝜏</m:t>
                    </m:r>
                  </m:oMath>
                </a14:m>
                <a:r>
                  <a:rPr lang="en-US" altLang="zh-CN" dirty="0"/>
                  <a:t>:</a:t>
                </a:r>
                <a:endParaRPr lang="zh-CN" altLang="en-US" dirty="0"/>
              </a:p>
            </p:txBody>
          </p:sp>
        </mc:Choice>
        <mc:Fallback xmlns="">
          <p:sp>
            <p:nvSpPr>
              <p:cNvPr id="41" name="文本框 40">
                <a:extLst>
                  <a:ext uri="{FF2B5EF4-FFF2-40B4-BE49-F238E27FC236}">
                    <a16:creationId xmlns:a16="http://schemas.microsoft.com/office/drawing/2014/main" id="{D049C6FD-6401-4DBE-B01B-519EB42AF32B}"/>
                  </a:ext>
                </a:extLst>
              </p:cNvPr>
              <p:cNvSpPr txBox="1">
                <a:spLocks noRot="1" noChangeAspect="1" noMove="1" noResize="1" noEditPoints="1" noAdjustHandles="1" noChangeArrowheads="1" noChangeShapeType="1" noTextEdit="1"/>
              </p:cNvSpPr>
              <p:nvPr/>
            </p:nvSpPr>
            <p:spPr>
              <a:xfrm>
                <a:off x="6332383" y="1247726"/>
                <a:ext cx="5584191" cy="872034"/>
              </a:xfrm>
              <a:prstGeom prst="rect">
                <a:avLst/>
              </a:prstGeom>
              <a:blipFill>
                <a:blip r:embed="rId5"/>
                <a:stretch>
                  <a:fillRect l="-764" r="-1638" b="-10490"/>
                </a:stretch>
              </a:blipFill>
            </p:spPr>
            <p:txBody>
              <a:bodyPr/>
              <a:lstStyle/>
              <a:p>
                <a:r>
                  <a:rPr lang="zh-CN" altLang="en-US">
                    <a:noFill/>
                  </a:rPr>
                  <a:t> </a:t>
                </a:r>
              </a:p>
            </p:txBody>
          </p:sp>
        </mc:Fallback>
      </mc:AlternateContent>
      <p:pic>
        <p:nvPicPr>
          <p:cNvPr id="43" name="图片 42">
            <a:extLst>
              <a:ext uri="{FF2B5EF4-FFF2-40B4-BE49-F238E27FC236}">
                <a16:creationId xmlns:a16="http://schemas.microsoft.com/office/drawing/2014/main" id="{314FB04A-E7EF-44E1-ACA0-6866C8763D8B}"/>
              </a:ext>
            </a:extLst>
          </p:cNvPr>
          <p:cNvPicPr>
            <a:picLocks noChangeAspect="1"/>
          </p:cNvPicPr>
          <p:nvPr/>
        </p:nvPicPr>
        <p:blipFill>
          <a:blip r:embed="rId6"/>
          <a:stretch>
            <a:fillRect/>
          </a:stretch>
        </p:blipFill>
        <p:spPr>
          <a:xfrm>
            <a:off x="953609" y="2543185"/>
            <a:ext cx="4411667" cy="4259540"/>
          </a:xfrm>
          <a:prstGeom prst="rect">
            <a:avLst/>
          </a:prstGeom>
        </p:spPr>
      </p:pic>
      <mc:AlternateContent xmlns:mc="http://schemas.openxmlformats.org/markup-compatibility/2006" xmlns:a14="http://schemas.microsoft.com/office/drawing/2010/main">
        <mc:Choice Requires="a14">
          <p:sp>
            <p:nvSpPr>
              <p:cNvPr id="45" name="文本框 44">
                <a:extLst>
                  <a:ext uri="{FF2B5EF4-FFF2-40B4-BE49-F238E27FC236}">
                    <a16:creationId xmlns:a16="http://schemas.microsoft.com/office/drawing/2014/main" id="{779FFD5D-249B-4155-A46F-D0E243067623}"/>
                  </a:ext>
                </a:extLst>
              </p:cNvPr>
              <p:cNvSpPr txBox="1"/>
              <p:nvPr/>
            </p:nvSpPr>
            <p:spPr>
              <a:xfrm>
                <a:off x="7669534" y="5287549"/>
                <a:ext cx="2909888" cy="646331"/>
              </a:xfrm>
              <a:prstGeom prst="rect">
                <a:avLst/>
              </a:prstGeom>
              <a:noFill/>
            </p:spPr>
            <p:txBody>
              <a:bodyPr wrap="square">
                <a:spAutoFit/>
              </a:bodyPr>
              <a:lstStyle/>
              <a:p>
                <a:r>
                  <a:rPr lang="en-US" altLang="zh-CN" dirty="0"/>
                  <a:t>Parameters after trade-off:</a:t>
                </a:r>
              </a:p>
              <a:p>
                <a:pPr/>
                <a14:m>
                  <m:oMathPara xmlns:m="http://schemas.openxmlformats.org/officeDocument/2006/math">
                    <m:oMathParaPr>
                      <m:jc m:val="centerGroup"/>
                    </m:oMathParaPr>
                    <m:oMath xmlns:m="http://schemas.openxmlformats.org/officeDocument/2006/math">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𝑙</m:t>
                              </m:r>
                            </m:e>
                            <m:sub>
                              <m:r>
                                <a:rPr lang="en-US" altLang="zh-CN" b="0" i="1" smtClean="0">
                                  <a:latin typeface="Cambria Math" panose="02040503050406030204" pitchFamily="18" charset="0"/>
                                </a:rPr>
                                <m:t>0</m:t>
                              </m:r>
                            </m:sub>
                          </m:sSub>
                          <m:r>
                            <a:rPr lang="en-US" altLang="zh-CN" b="0" i="1" smtClean="0">
                              <a:latin typeface="Cambria Math" panose="02040503050406030204" pitchFamily="18" charset="0"/>
                            </a:rPr>
                            <m:t>, </m:t>
                          </m:r>
                          <m:r>
                            <a:rPr lang="zh-CN" altLang="en-US" b="0" i="1" smtClean="0">
                              <a:latin typeface="Cambria Math" panose="02040503050406030204" pitchFamily="18" charset="0"/>
                            </a:rPr>
                            <m:t>𝜔</m:t>
                          </m:r>
                        </m:e>
                      </m:d>
                      <m:r>
                        <a:rPr lang="en-US" altLang="zh-CN" b="0" i="1" smtClean="0">
                          <a:latin typeface="Cambria Math" panose="02040503050406030204" pitchFamily="18" charset="0"/>
                        </a:rPr>
                        <m:t>=(0.4, 2.2)</m:t>
                      </m:r>
                    </m:oMath>
                  </m:oMathPara>
                </a14:m>
                <a:endParaRPr lang="en-US" altLang="zh-CN" dirty="0"/>
              </a:p>
            </p:txBody>
          </p:sp>
        </mc:Choice>
        <mc:Fallback xmlns="">
          <p:sp>
            <p:nvSpPr>
              <p:cNvPr id="45" name="文本框 44">
                <a:extLst>
                  <a:ext uri="{FF2B5EF4-FFF2-40B4-BE49-F238E27FC236}">
                    <a16:creationId xmlns:a16="http://schemas.microsoft.com/office/drawing/2014/main" id="{779FFD5D-249B-4155-A46F-D0E243067623}"/>
                  </a:ext>
                </a:extLst>
              </p:cNvPr>
              <p:cNvSpPr txBox="1">
                <a:spLocks noRot="1" noChangeAspect="1" noMove="1" noResize="1" noEditPoints="1" noAdjustHandles="1" noChangeArrowheads="1" noChangeShapeType="1" noTextEdit="1"/>
              </p:cNvSpPr>
              <p:nvPr/>
            </p:nvSpPr>
            <p:spPr>
              <a:xfrm>
                <a:off x="7669534" y="5287549"/>
                <a:ext cx="2909888" cy="646331"/>
              </a:xfrm>
              <a:prstGeom prst="rect">
                <a:avLst/>
              </a:prstGeom>
              <a:blipFill>
                <a:blip r:embed="rId7"/>
                <a:stretch>
                  <a:fillRect l="-1677" t="-4717" r="-839" b="-8491"/>
                </a:stretch>
              </a:blipFill>
            </p:spPr>
            <p:txBody>
              <a:bodyPr/>
              <a:lstStyle/>
              <a:p>
                <a:r>
                  <a:rPr lang="zh-CN" altLang="en-US">
                    <a:noFill/>
                  </a:rPr>
                  <a:t> </a:t>
                </a:r>
              </a:p>
            </p:txBody>
          </p:sp>
        </mc:Fallback>
      </mc:AlternateContent>
      <p:sp>
        <p:nvSpPr>
          <p:cNvPr id="10" name="矩形 9">
            <a:extLst>
              <a:ext uri="{FF2B5EF4-FFF2-40B4-BE49-F238E27FC236}">
                <a16:creationId xmlns:a16="http://schemas.microsoft.com/office/drawing/2014/main" id="{EA3F2645-0E0E-4568-81E5-4403CB0AE6C4}"/>
              </a:ext>
            </a:extLst>
          </p:cNvPr>
          <p:cNvSpPr/>
          <p:nvPr/>
        </p:nvSpPr>
        <p:spPr>
          <a:xfrm>
            <a:off x="-1" y="96478"/>
            <a:ext cx="5953761" cy="361507"/>
          </a:xfrm>
          <a:prstGeom prst="rect">
            <a:avLst/>
          </a:prstGeom>
          <a:gradFill>
            <a:gsLst>
              <a:gs pos="0">
                <a:srgbClr val="00B7CE"/>
              </a:gs>
              <a:gs pos="100000">
                <a:schemeClr val="bg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a:solidFill>
                  <a:schemeClr val="tx1"/>
                </a:solidFill>
              </a:rPr>
              <a:t> Design of the Transformable Wheeled Robot Platform</a:t>
            </a:r>
            <a:endParaRPr lang="zh-CN" altLang="en-US" dirty="0">
              <a:solidFill>
                <a:schemeClr val="tx1"/>
              </a:solidFill>
            </a:endParaRPr>
          </a:p>
        </p:txBody>
      </p:sp>
    </p:spTree>
    <p:extLst>
      <p:ext uri="{BB962C8B-B14F-4D97-AF65-F5344CB8AC3E}">
        <p14:creationId xmlns:p14="http://schemas.microsoft.com/office/powerpoint/2010/main" val="4398473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2BDA10-863D-42A5-9966-E4F2712D2CED}"/>
              </a:ext>
            </a:extLst>
          </p:cNvPr>
          <p:cNvSpPr>
            <a:spLocks noGrp="1"/>
          </p:cNvSpPr>
          <p:nvPr>
            <p:ph type="title"/>
          </p:nvPr>
        </p:nvSpPr>
        <p:spPr/>
        <p:txBody>
          <a:bodyPr/>
          <a:lstStyle/>
          <a:p>
            <a:pPr marL="457200" indent="-457200">
              <a:buFont typeface="Wingdings" panose="05000000000000000000" pitchFamily="2" charset="2"/>
              <a:buChar char="Ø"/>
            </a:pPr>
            <a:r>
              <a:rPr lang="en-US" altLang="zh-CN" dirty="0"/>
              <a:t>Configuration of the robot platform</a:t>
            </a:r>
            <a:endParaRPr lang="zh-CN" altLang="en-US" dirty="0"/>
          </a:p>
        </p:txBody>
      </p:sp>
      <p:sp>
        <p:nvSpPr>
          <p:cNvPr id="4" name="灯片编号占位符 3">
            <a:extLst>
              <a:ext uri="{FF2B5EF4-FFF2-40B4-BE49-F238E27FC236}">
                <a16:creationId xmlns:a16="http://schemas.microsoft.com/office/drawing/2014/main" id="{9FF529FF-C7E9-4251-A806-3BC3E7D122C5}"/>
              </a:ext>
            </a:extLst>
          </p:cNvPr>
          <p:cNvSpPr>
            <a:spLocks noGrp="1"/>
          </p:cNvSpPr>
          <p:nvPr>
            <p:ph type="sldNum" sz="quarter" idx="12"/>
          </p:nvPr>
        </p:nvSpPr>
        <p:spPr/>
        <p:txBody>
          <a:bodyPr/>
          <a:lstStyle/>
          <a:p>
            <a:fld id="{5DD3DB80-B894-403A-B48E-6FDC1A72010E}" type="slidenum">
              <a:rPr lang="zh-CN" altLang="en-US" smtClean="0"/>
              <a:pPr/>
              <a:t>11</a:t>
            </a:fld>
            <a:endParaRPr lang="zh-CN" altLang="en-US"/>
          </a:p>
        </p:txBody>
      </p:sp>
      <p:pic>
        <p:nvPicPr>
          <p:cNvPr id="46" name="图片 45">
            <a:extLst>
              <a:ext uri="{FF2B5EF4-FFF2-40B4-BE49-F238E27FC236}">
                <a16:creationId xmlns:a16="http://schemas.microsoft.com/office/drawing/2014/main" id="{EAE8706A-234C-4A77-A418-01E89AA6BF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5679" y="1217897"/>
            <a:ext cx="10786411" cy="4567796"/>
          </a:xfrm>
          <a:prstGeom prst="rect">
            <a:avLst/>
          </a:prstGeom>
        </p:spPr>
      </p:pic>
      <p:sp>
        <p:nvSpPr>
          <p:cNvPr id="5" name="矩形 4">
            <a:extLst>
              <a:ext uri="{FF2B5EF4-FFF2-40B4-BE49-F238E27FC236}">
                <a16:creationId xmlns:a16="http://schemas.microsoft.com/office/drawing/2014/main" id="{3FC06C2A-DF82-44B3-8E7A-CB143E83AEB8}"/>
              </a:ext>
            </a:extLst>
          </p:cNvPr>
          <p:cNvSpPr/>
          <p:nvPr/>
        </p:nvSpPr>
        <p:spPr>
          <a:xfrm>
            <a:off x="-1" y="96478"/>
            <a:ext cx="5953761" cy="361507"/>
          </a:xfrm>
          <a:prstGeom prst="rect">
            <a:avLst/>
          </a:prstGeom>
          <a:gradFill>
            <a:gsLst>
              <a:gs pos="0">
                <a:srgbClr val="00B7CE"/>
              </a:gs>
              <a:gs pos="100000">
                <a:schemeClr val="bg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a:solidFill>
                  <a:schemeClr val="tx1"/>
                </a:solidFill>
              </a:rPr>
              <a:t> Design of the Transformable Wheeled Robot Platform</a:t>
            </a:r>
            <a:endParaRPr lang="zh-CN" altLang="en-US" dirty="0">
              <a:solidFill>
                <a:schemeClr val="tx1"/>
              </a:solidFill>
            </a:endParaRPr>
          </a:p>
        </p:txBody>
      </p:sp>
    </p:spTree>
    <p:extLst>
      <p:ext uri="{BB962C8B-B14F-4D97-AF65-F5344CB8AC3E}">
        <p14:creationId xmlns:p14="http://schemas.microsoft.com/office/powerpoint/2010/main" val="40155933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F181AE-65EF-4FC0-AF18-A1A7CC72A063}"/>
              </a:ext>
            </a:extLst>
          </p:cNvPr>
          <p:cNvSpPr>
            <a:spLocks noGrp="1"/>
          </p:cNvSpPr>
          <p:nvPr>
            <p:ph type="title"/>
          </p:nvPr>
        </p:nvSpPr>
        <p:spPr>
          <a:xfrm>
            <a:off x="669924" y="379382"/>
            <a:ext cx="10850563" cy="1028699"/>
          </a:xfrm>
        </p:spPr>
        <p:txBody>
          <a:bodyPr/>
          <a:lstStyle/>
          <a:p>
            <a:pPr marL="457200" indent="-457200">
              <a:buFont typeface="Wingdings" panose="05000000000000000000" pitchFamily="2" charset="2"/>
              <a:buChar char="Ø"/>
            </a:pPr>
            <a:r>
              <a:rPr lang="en-US" altLang="zh-CN" dirty="0"/>
              <a:t>Evaluation of the obstacle-overcoming ability of the</a:t>
            </a:r>
            <a:br>
              <a:rPr lang="en-US" altLang="zh-CN" dirty="0"/>
            </a:br>
            <a:r>
              <a:rPr lang="en-US" altLang="zh-CN" dirty="0"/>
              <a:t>early-stage prototype</a:t>
            </a:r>
            <a:endParaRPr lang="zh-CN" altLang="en-US" dirty="0"/>
          </a:p>
        </p:txBody>
      </p:sp>
      <p:sp>
        <p:nvSpPr>
          <p:cNvPr id="4" name="灯片编号占位符 3">
            <a:extLst>
              <a:ext uri="{FF2B5EF4-FFF2-40B4-BE49-F238E27FC236}">
                <a16:creationId xmlns:a16="http://schemas.microsoft.com/office/drawing/2014/main" id="{69239170-430D-4CDD-B26C-32B93925D6C8}"/>
              </a:ext>
            </a:extLst>
          </p:cNvPr>
          <p:cNvSpPr>
            <a:spLocks noGrp="1"/>
          </p:cNvSpPr>
          <p:nvPr>
            <p:ph type="sldNum" sz="quarter" idx="12"/>
          </p:nvPr>
        </p:nvSpPr>
        <p:spPr>
          <a:xfrm>
            <a:off x="8610599" y="6206907"/>
            <a:ext cx="2909888" cy="206381"/>
          </a:xfrm>
        </p:spPr>
        <p:txBody>
          <a:bodyPr/>
          <a:lstStyle/>
          <a:p>
            <a:fld id="{5DD3DB80-B894-403A-B48E-6FDC1A72010E}" type="slidenum">
              <a:rPr lang="zh-CN" altLang="en-US" smtClean="0"/>
              <a:pPr/>
              <a:t>12</a:t>
            </a:fld>
            <a:endParaRPr lang="zh-CN" altLang="en-US"/>
          </a:p>
        </p:txBody>
      </p:sp>
      <p:sp>
        <p:nvSpPr>
          <p:cNvPr id="36" name="文本框 35">
            <a:extLst>
              <a:ext uri="{FF2B5EF4-FFF2-40B4-BE49-F238E27FC236}">
                <a16:creationId xmlns:a16="http://schemas.microsoft.com/office/drawing/2014/main" id="{7EFC4638-D8F1-4FF3-933F-E2CE0800809E}"/>
              </a:ext>
            </a:extLst>
          </p:cNvPr>
          <p:cNvSpPr txBox="1"/>
          <p:nvPr/>
        </p:nvSpPr>
        <p:spPr>
          <a:xfrm>
            <a:off x="669924" y="1534932"/>
            <a:ext cx="5771516" cy="646331"/>
          </a:xfrm>
          <a:prstGeom prst="rect">
            <a:avLst/>
          </a:prstGeom>
          <a:noFill/>
        </p:spPr>
        <p:txBody>
          <a:bodyPr wrap="square">
            <a:spAutoFit/>
          </a:bodyPr>
          <a:lstStyle/>
          <a:p>
            <a:pPr marL="285750" indent="-285750">
              <a:buFont typeface="Arial" panose="020B0604020202020204" pitchFamily="34" charset="0"/>
              <a:buChar char="•"/>
            </a:pPr>
            <a:r>
              <a:rPr lang="en-US" altLang="zh-CN" dirty="0"/>
              <a:t>An early-stage prototype of </a:t>
            </a:r>
            <a:r>
              <a:rPr lang="en-US" altLang="zh-CN" dirty="0" err="1"/>
              <a:t>Trimode</a:t>
            </a:r>
            <a:r>
              <a:rPr lang="en-US" altLang="zh-CN" dirty="0"/>
              <a:t> is made quickly by 3D-printing</a:t>
            </a:r>
            <a:endParaRPr lang="zh-CN" altLang="en-US" dirty="0"/>
          </a:p>
        </p:txBody>
      </p:sp>
      <p:grpSp>
        <p:nvGrpSpPr>
          <p:cNvPr id="7" name="组合 6">
            <a:extLst>
              <a:ext uri="{FF2B5EF4-FFF2-40B4-BE49-F238E27FC236}">
                <a16:creationId xmlns:a16="http://schemas.microsoft.com/office/drawing/2014/main" id="{54B3CFF9-79CA-4A7E-BF0B-EE563DFCD1CA}"/>
              </a:ext>
            </a:extLst>
          </p:cNvPr>
          <p:cNvGrpSpPr/>
          <p:nvPr/>
        </p:nvGrpSpPr>
        <p:grpSpPr>
          <a:xfrm>
            <a:off x="6668133" y="1427922"/>
            <a:ext cx="5523867" cy="1983903"/>
            <a:chOff x="6668133" y="1165275"/>
            <a:chExt cx="5523867" cy="1983903"/>
          </a:xfrm>
        </p:grpSpPr>
        <p:pic>
          <p:nvPicPr>
            <p:cNvPr id="42" name="图片 41">
              <a:extLst>
                <a:ext uri="{FF2B5EF4-FFF2-40B4-BE49-F238E27FC236}">
                  <a16:creationId xmlns:a16="http://schemas.microsoft.com/office/drawing/2014/main" id="{93358DA5-CFE2-4C66-99BE-EBB5C935C7A2}"/>
                </a:ext>
              </a:extLst>
            </p:cNvPr>
            <p:cNvPicPr>
              <a:picLocks noChangeAspect="1"/>
            </p:cNvPicPr>
            <p:nvPr/>
          </p:nvPicPr>
          <p:blipFill>
            <a:blip r:embed="rId5"/>
            <a:stretch>
              <a:fillRect/>
            </a:stretch>
          </p:blipFill>
          <p:spPr>
            <a:xfrm>
              <a:off x="6939597" y="1769332"/>
              <a:ext cx="4744403" cy="1379846"/>
            </a:xfrm>
            <a:prstGeom prst="rect">
              <a:avLst/>
            </a:prstGeom>
          </p:spPr>
        </p:pic>
        <p:sp>
          <p:nvSpPr>
            <p:cNvPr id="40" name="文本框 39">
              <a:extLst>
                <a:ext uri="{FF2B5EF4-FFF2-40B4-BE49-F238E27FC236}">
                  <a16:creationId xmlns:a16="http://schemas.microsoft.com/office/drawing/2014/main" id="{7E183DE2-C823-411F-8106-36BC4AC6A061}"/>
                </a:ext>
              </a:extLst>
            </p:cNvPr>
            <p:cNvSpPr txBox="1"/>
            <p:nvPr/>
          </p:nvSpPr>
          <p:spPr>
            <a:xfrm>
              <a:off x="6668133" y="1165275"/>
              <a:ext cx="5523867" cy="646331"/>
            </a:xfrm>
            <a:prstGeom prst="rect">
              <a:avLst/>
            </a:prstGeom>
            <a:noFill/>
          </p:spPr>
          <p:txBody>
            <a:bodyPr wrap="square">
              <a:spAutoFit/>
            </a:bodyPr>
            <a:lstStyle/>
            <a:p>
              <a:pPr marL="285750" indent="-285750">
                <a:buFont typeface="Arial" panose="020B0604020202020204" pitchFamily="34" charset="0"/>
                <a:buChar char="•"/>
              </a:pPr>
              <a:r>
                <a:rPr lang="en-US" altLang="zh-CN" dirty="0"/>
                <a:t>Theoretical &amp; experimental maximum height of step that </a:t>
              </a:r>
              <a:r>
                <a:rPr lang="en-US" altLang="zh-CN" dirty="0" err="1"/>
                <a:t>Trimode</a:t>
              </a:r>
              <a:r>
                <a:rPr lang="en-US" altLang="zh-CN" dirty="0"/>
                <a:t> successfully climbs:</a:t>
              </a:r>
              <a:endParaRPr lang="zh-CN" altLang="en-US" dirty="0"/>
            </a:p>
          </p:txBody>
        </p:sp>
      </p:grpSp>
      <p:sp>
        <p:nvSpPr>
          <p:cNvPr id="46" name="文本框 45">
            <a:extLst>
              <a:ext uri="{FF2B5EF4-FFF2-40B4-BE49-F238E27FC236}">
                <a16:creationId xmlns:a16="http://schemas.microsoft.com/office/drawing/2014/main" id="{7602D292-4A90-4CD5-9E6C-67DAD978C5BE}"/>
              </a:ext>
            </a:extLst>
          </p:cNvPr>
          <p:cNvSpPr txBox="1"/>
          <p:nvPr/>
        </p:nvSpPr>
        <p:spPr>
          <a:xfrm>
            <a:off x="6668133" y="3435955"/>
            <a:ext cx="5523867" cy="646331"/>
          </a:xfrm>
          <a:prstGeom prst="rect">
            <a:avLst/>
          </a:prstGeom>
          <a:noFill/>
        </p:spPr>
        <p:txBody>
          <a:bodyPr wrap="square">
            <a:spAutoFit/>
          </a:bodyPr>
          <a:lstStyle/>
          <a:p>
            <a:pPr marL="285750" indent="-285750">
              <a:buFont typeface="Arial" panose="020B0604020202020204" pitchFamily="34" charset="0"/>
              <a:buChar char="•"/>
            </a:pPr>
            <a:r>
              <a:rPr lang="en-US" altLang="zh-CN" dirty="0"/>
              <a:t>Success rate when climbing steps in legged wheel modes:</a:t>
            </a:r>
            <a:endParaRPr lang="zh-CN" altLang="en-US" dirty="0"/>
          </a:p>
        </p:txBody>
      </p:sp>
      <p:pic>
        <p:nvPicPr>
          <p:cNvPr id="5" name="1st_prototype_exp">
            <a:hlinkClick r:id="" action="ppaction://media"/>
            <a:extLst>
              <a:ext uri="{FF2B5EF4-FFF2-40B4-BE49-F238E27FC236}">
                <a16:creationId xmlns:a16="http://schemas.microsoft.com/office/drawing/2014/main" id="{D37FE279-4DDF-4C2D-9A60-55B08703B74A}"/>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6"/>
          <a:srcRect l="2390"/>
          <a:stretch/>
        </p:blipFill>
        <p:spPr>
          <a:xfrm>
            <a:off x="679769" y="2431261"/>
            <a:ext cx="5761671" cy="3320306"/>
          </a:xfrm>
          <a:prstGeom prst="rect">
            <a:avLst/>
          </a:prstGeom>
        </p:spPr>
      </p:pic>
      <p:sp>
        <p:nvSpPr>
          <p:cNvPr id="12" name="矩形 11">
            <a:extLst>
              <a:ext uri="{FF2B5EF4-FFF2-40B4-BE49-F238E27FC236}">
                <a16:creationId xmlns:a16="http://schemas.microsoft.com/office/drawing/2014/main" id="{649D0F11-F40E-4CA1-B5D4-AFD6489677F1}"/>
              </a:ext>
            </a:extLst>
          </p:cNvPr>
          <p:cNvSpPr/>
          <p:nvPr/>
        </p:nvSpPr>
        <p:spPr>
          <a:xfrm>
            <a:off x="-1" y="96478"/>
            <a:ext cx="5953761" cy="361507"/>
          </a:xfrm>
          <a:prstGeom prst="rect">
            <a:avLst/>
          </a:prstGeom>
          <a:gradFill>
            <a:gsLst>
              <a:gs pos="0">
                <a:srgbClr val="00B7CE"/>
              </a:gs>
              <a:gs pos="100000">
                <a:schemeClr val="bg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a:solidFill>
                  <a:schemeClr val="tx1"/>
                </a:solidFill>
              </a:rPr>
              <a:t> Experiment</a:t>
            </a:r>
            <a:endParaRPr lang="zh-CN" altLang="en-US" dirty="0">
              <a:solidFill>
                <a:schemeClr val="tx1"/>
              </a:solidFill>
            </a:endParaRPr>
          </a:p>
        </p:txBody>
      </p:sp>
      <p:grpSp>
        <p:nvGrpSpPr>
          <p:cNvPr id="13" name="组合 12">
            <a:extLst>
              <a:ext uri="{FF2B5EF4-FFF2-40B4-BE49-F238E27FC236}">
                <a16:creationId xmlns:a16="http://schemas.microsoft.com/office/drawing/2014/main" id="{48B094F3-8A98-4D55-9FE6-D4F224F8DBD3}"/>
              </a:ext>
            </a:extLst>
          </p:cNvPr>
          <p:cNvGrpSpPr/>
          <p:nvPr/>
        </p:nvGrpSpPr>
        <p:grpSpPr>
          <a:xfrm>
            <a:off x="6668133" y="4082286"/>
            <a:ext cx="5394960" cy="2203681"/>
            <a:chOff x="6797040" y="3848692"/>
            <a:chExt cx="5394960" cy="2203681"/>
          </a:xfrm>
        </p:grpSpPr>
        <p:graphicFrame>
          <p:nvGraphicFramePr>
            <p:cNvPr id="9" name="图表 8">
              <a:extLst>
                <a:ext uri="{FF2B5EF4-FFF2-40B4-BE49-F238E27FC236}">
                  <a16:creationId xmlns:a16="http://schemas.microsoft.com/office/drawing/2014/main" id="{A60EADEE-9F90-4A65-A5A5-3BF1A9C32415}"/>
                </a:ext>
              </a:extLst>
            </p:cNvPr>
            <p:cNvGraphicFramePr/>
            <p:nvPr>
              <p:extLst>
                <p:ext uri="{D42A27DB-BD31-4B8C-83A1-F6EECF244321}">
                  <p14:modId xmlns:p14="http://schemas.microsoft.com/office/powerpoint/2010/main" val="1066213728"/>
                </p:ext>
              </p:extLst>
            </p:nvPr>
          </p:nvGraphicFramePr>
          <p:xfrm>
            <a:off x="6797040" y="3848692"/>
            <a:ext cx="5394960" cy="2203681"/>
          </p:xfrm>
          <a:graphic>
            <a:graphicData uri="http://schemas.openxmlformats.org/drawingml/2006/chart">
              <c:chart xmlns:c="http://schemas.openxmlformats.org/drawingml/2006/chart" xmlns:r="http://schemas.openxmlformats.org/officeDocument/2006/relationships" r:id="rId7"/>
            </a:graphicData>
          </a:graphic>
        </p:graphicFrame>
        <p:sp>
          <p:nvSpPr>
            <p:cNvPr id="10" name="矩形 9">
              <a:extLst>
                <a:ext uri="{FF2B5EF4-FFF2-40B4-BE49-F238E27FC236}">
                  <a16:creationId xmlns:a16="http://schemas.microsoft.com/office/drawing/2014/main" id="{466AC24C-68B2-4C47-9375-3101EEC7B799}"/>
                </a:ext>
              </a:extLst>
            </p:cNvPr>
            <p:cNvSpPr/>
            <p:nvPr/>
          </p:nvSpPr>
          <p:spPr>
            <a:xfrm>
              <a:off x="7498080" y="3901526"/>
              <a:ext cx="2607947" cy="298050"/>
            </a:xfrm>
            <a:prstGeom prst="rect">
              <a:avLst/>
            </a:prstGeom>
            <a:noFill/>
            <a:ln w="19050">
              <a:solidFill>
                <a:srgbClr val="000612"/>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a:extLst>
                <a:ext uri="{FF2B5EF4-FFF2-40B4-BE49-F238E27FC236}">
                  <a16:creationId xmlns:a16="http://schemas.microsoft.com/office/drawing/2014/main" id="{11723BB8-EFC1-4BF2-BDD2-6433EF6DA0A9}"/>
                </a:ext>
              </a:extLst>
            </p:cNvPr>
            <p:cNvSpPr txBox="1"/>
            <p:nvPr/>
          </p:nvSpPr>
          <p:spPr>
            <a:xfrm>
              <a:off x="10106027" y="3865885"/>
              <a:ext cx="1903085" cy="369332"/>
            </a:xfrm>
            <a:prstGeom prst="rect">
              <a:avLst/>
            </a:prstGeom>
            <a:noFill/>
          </p:spPr>
          <p:txBody>
            <a:bodyPr wrap="none" rtlCol="0">
              <a:spAutoFit/>
            </a:bodyPr>
            <a:lstStyle/>
            <a:p>
              <a:r>
                <a:rPr lang="en-US" altLang="zh-CN" dirty="0">
                  <a:solidFill>
                    <a:srgbClr val="FF0000"/>
                  </a:solidFill>
                </a:rPr>
                <a:t>Successful climb</a:t>
              </a:r>
              <a:endParaRPr lang="zh-CN" altLang="en-US" dirty="0">
                <a:solidFill>
                  <a:srgbClr val="FF0000"/>
                </a:solidFill>
              </a:endParaRPr>
            </a:p>
          </p:txBody>
        </p:sp>
      </p:grpSp>
    </p:spTree>
    <p:extLst>
      <p:ext uri="{BB962C8B-B14F-4D97-AF65-F5344CB8AC3E}">
        <p14:creationId xmlns:p14="http://schemas.microsoft.com/office/powerpoint/2010/main" val="1788030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1" restart="whenNotActive" fill="hold" evtFilter="cancelBubble" nodeType="interactiveSeq">
                <p:stCondLst>
                  <p:cond evt="onClick" delay="0">
                    <p:tgtEl>
                      <p:spTgt spid="5"/>
                    </p:tgtEl>
                  </p:cond>
                </p:stCondLst>
                <p:endSync evt="end" delay="0">
                  <p:rtn val="all"/>
                </p:endSync>
                <p:childTnLst>
                  <p:par>
                    <p:cTn id="12" fill="hold">
                      <p:stCondLst>
                        <p:cond delay="0"/>
                      </p:stCondLst>
                      <p:childTnLst>
                        <p:par>
                          <p:cTn id="13" fill="hold">
                            <p:stCondLst>
                              <p:cond delay="0"/>
                            </p:stCondLst>
                            <p:childTnLst>
                              <p:par>
                                <p:cTn id="14" presetID="2" presetClass="mediacall" presetSubtype="0" fill="hold" nodeType="clickEffect">
                                  <p:stCondLst>
                                    <p:cond delay="0"/>
                                  </p:stCondLst>
                                  <p:childTnLst>
                                    <p:cmd type="call" cmd="togglePause">
                                      <p:cBhvr>
                                        <p:cTn id="15" dur="1" fill="hold"/>
                                        <p:tgtEl>
                                          <p:spTgt spid="5"/>
                                        </p:tgtEl>
                                      </p:cBhvr>
                                    </p:cmd>
                                  </p:childTnLst>
                                </p:cTn>
                              </p:par>
                            </p:childTnLst>
                          </p:cTn>
                        </p:par>
                      </p:childTnLst>
                    </p:cTn>
                  </p:par>
                </p:childTnLst>
              </p:cTn>
              <p:nextCondLst>
                <p:cond evt="onClick" delay="0">
                  <p:tgtEl>
                    <p:spTgt spid="5"/>
                  </p:tgtEl>
                </p:cond>
              </p:nextCondLst>
            </p:seq>
            <p:video fullScrn="1">
              <p:cMediaNode vol="0">
                <p:cTn id="16" fill="hold" display="0">
                  <p:stCondLst>
                    <p:cond delay="indefinite"/>
                  </p:stCondLst>
                </p:cTn>
                <p:tgtEl>
                  <p:spTgt spid="5"/>
                </p:tgtEl>
              </p:cMediaNode>
            </p:video>
          </p:childTnLst>
        </p:cTn>
      </p:par>
    </p:tnLst>
    <p:bldLst>
      <p:bldP spid="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00C574-65F0-4EB8-8A09-C75CBA5926C0}"/>
              </a:ext>
            </a:extLst>
          </p:cNvPr>
          <p:cNvSpPr>
            <a:spLocks noGrp="1"/>
          </p:cNvSpPr>
          <p:nvPr>
            <p:ph type="title"/>
          </p:nvPr>
        </p:nvSpPr>
        <p:spPr>
          <a:xfrm>
            <a:off x="669924" y="1"/>
            <a:ext cx="11522076" cy="1028699"/>
          </a:xfrm>
        </p:spPr>
        <p:txBody>
          <a:bodyPr/>
          <a:lstStyle/>
          <a:p>
            <a:pPr marL="457200" indent="-457200">
              <a:buFont typeface="Wingdings" panose="05000000000000000000" pitchFamily="2" charset="2"/>
              <a:buChar char="Ø"/>
            </a:pPr>
            <a:r>
              <a:rPr lang="en-US" altLang="zh-CN" dirty="0"/>
              <a:t>Obstacle-overcoming experiment of the final prototype</a:t>
            </a:r>
            <a:endParaRPr lang="zh-CN" altLang="en-US" dirty="0"/>
          </a:p>
        </p:txBody>
      </p:sp>
      <p:sp>
        <p:nvSpPr>
          <p:cNvPr id="4" name="灯片编号占位符 3">
            <a:extLst>
              <a:ext uri="{FF2B5EF4-FFF2-40B4-BE49-F238E27FC236}">
                <a16:creationId xmlns:a16="http://schemas.microsoft.com/office/drawing/2014/main" id="{644D7D1E-D11F-46B3-AD5A-DB368A8E7519}"/>
              </a:ext>
            </a:extLst>
          </p:cNvPr>
          <p:cNvSpPr>
            <a:spLocks noGrp="1"/>
          </p:cNvSpPr>
          <p:nvPr>
            <p:ph type="sldNum" sz="quarter" idx="12"/>
          </p:nvPr>
        </p:nvSpPr>
        <p:spPr/>
        <p:txBody>
          <a:bodyPr/>
          <a:lstStyle/>
          <a:p>
            <a:fld id="{5DD3DB80-B894-403A-B48E-6FDC1A72010E}" type="slidenum">
              <a:rPr lang="zh-CN" altLang="en-US" smtClean="0"/>
              <a:pPr/>
              <a:t>13</a:t>
            </a:fld>
            <a:endParaRPr lang="zh-CN" altLang="en-US" dirty="0"/>
          </a:p>
        </p:txBody>
      </p:sp>
      <p:pic>
        <p:nvPicPr>
          <p:cNvPr id="30" name="IROS2021_Trimode">
            <a:hlinkClick r:id="" action="ppaction://media"/>
            <a:extLst>
              <a:ext uri="{FF2B5EF4-FFF2-40B4-BE49-F238E27FC236}">
                <a16:creationId xmlns:a16="http://schemas.microsoft.com/office/drawing/2014/main" id="{443A1C4C-7A1F-48A1-9C95-17F42C5D9272}"/>
              </a:ext>
            </a:extLst>
          </p:cNvPr>
          <p:cNvPicPr>
            <a:picLocks noChangeAspect="1"/>
          </p:cNvPicPr>
          <p:nvPr>
            <a:videoFile r:link="rId1"/>
            <p:extLst>
              <p:ext uri="{DAA4B4D4-6D71-4841-9C94-3DE7FCFB9230}">
                <p14:media xmlns:p14="http://schemas.microsoft.com/office/powerpoint/2010/main" r:embed="rId2">
                  <p14:trim st="3077"/>
                </p14:media>
              </p:ext>
            </p:extLst>
          </p:nvPr>
        </p:nvPicPr>
        <p:blipFill>
          <a:blip r:embed="rId5"/>
          <a:stretch>
            <a:fillRect/>
          </a:stretch>
        </p:blipFill>
        <p:spPr>
          <a:xfrm>
            <a:off x="1513681" y="1077340"/>
            <a:ext cx="9164638" cy="5155109"/>
          </a:xfrm>
          <a:prstGeom prst="rect">
            <a:avLst/>
          </a:prstGeom>
        </p:spPr>
      </p:pic>
      <p:sp>
        <p:nvSpPr>
          <p:cNvPr id="5" name="矩形 4">
            <a:extLst>
              <a:ext uri="{FF2B5EF4-FFF2-40B4-BE49-F238E27FC236}">
                <a16:creationId xmlns:a16="http://schemas.microsoft.com/office/drawing/2014/main" id="{826AE196-76B5-4D17-80AA-C2DFFC537C33}"/>
              </a:ext>
            </a:extLst>
          </p:cNvPr>
          <p:cNvSpPr/>
          <p:nvPr/>
        </p:nvSpPr>
        <p:spPr>
          <a:xfrm>
            <a:off x="-1" y="96478"/>
            <a:ext cx="5953761" cy="361507"/>
          </a:xfrm>
          <a:prstGeom prst="rect">
            <a:avLst/>
          </a:prstGeom>
          <a:gradFill>
            <a:gsLst>
              <a:gs pos="0">
                <a:srgbClr val="00B7CE"/>
              </a:gs>
              <a:gs pos="100000">
                <a:schemeClr val="bg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a:solidFill>
                  <a:schemeClr val="tx1"/>
                </a:solidFill>
              </a:rPr>
              <a:t> Experiment</a:t>
            </a:r>
            <a:endParaRPr lang="zh-CN" altLang="en-US" dirty="0">
              <a:solidFill>
                <a:schemeClr val="tx1"/>
              </a:solidFill>
            </a:endParaRPr>
          </a:p>
        </p:txBody>
      </p:sp>
    </p:spTree>
    <p:extLst>
      <p:ext uri="{BB962C8B-B14F-4D97-AF65-F5344CB8AC3E}">
        <p14:creationId xmlns:p14="http://schemas.microsoft.com/office/powerpoint/2010/main" val="341778018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0"/>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0"/>
                                        </p:tgtEl>
                                      </p:cBhvr>
                                    </p:cmd>
                                  </p:childTnLst>
                                </p:cTn>
                              </p:par>
                            </p:childTnLst>
                          </p:cTn>
                        </p:par>
                      </p:childTnLst>
                    </p:cTn>
                  </p:par>
                </p:childTnLst>
              </p:cTn>
              <p:nextCondLst>
                <p:cond evt="onClick" delay="0">
                  <p:tgtEl>
                    <p:spTgt spid="30"/>
                  </p:tgtEl>
                </p:cond>
              </p:nextCondLst>
            </p:seq>
            <p:video fullScrn="1">
              <p:cMediaNode vol="0">
                <p:cTn id="7" fill="hold" display="0">
                  <p:stCondLst>
                    <p:cond delay="indefinite"/>
                  </p:stCondLst>
                </p:cTn>
                <p:tgtEl>
                  <p:spTgt spid="30"/>
                </p:tgtEl>
              </p:cMediaNode>
            </p:vide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783037F8-E6A6-45D2-A2BF-06FB44661C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5756" y="1759026"/>
            <a:ext cx="11520487" cy="2829720"/>
          </a:xfrm>
          <a:prstGeom prst="rect">
            <a:avLst/>
          </a:prstGeom>
        </p:spPr>
      </p:pic>
      <p:sp>
        <p:nvSpPr>
          <p:cNvPr id="2" name="标题 1">
            <a:extLst>
              <a:ext uri="{FF2B5EF4-FFF2-40B4-BE49-F238E27FC236}">
                <a16:creationId xmlns:a16="http://schemas.microsoft.com/office/drawing/2014/main" id="{B000C574-65F0-4EB8-8A09-C75CBA5926C0}"/>
              </a:ext>
            </a:extLst>
          </p:cNvPr>
          <p:cNvSpPr>
            <a:spLocks noGrp="1"/>
          </p:cNvSpPr>
          <p:nvPr>
            <p:ph type="title"/>
          </p:nvPr>
        </p:nvSpPr>
        <p:spPr>
          <a:xfrm>
            <a:off x="669924" y="1"/>
            <a:ext cx="11257916" cy="1028699"/>
          </a:xfrm>
        </p:spPr>
        <p:txBody>
          <a:bodyPr/>
          <a:lstStyle/>
          <a:p>
            <a:pPr marL="457200" indent="-457200">
              <a:buFont typeface="Wingdings" panose="05000000000000000000" pitchFamily="2" charset="2"/>
              <a:buChar char="Ø"/>
            </a:pPr>
            <a:r>
              <a:rPr lang="en-US" altLang="zh-CN" dirty="0"/>
              <a:t>Discussion</a:t>
            </a:r>
            <a:endParaRPr lang="zh-CN" altLang="en-US" dirty="0"/>
          </a:p>
        </p:txBody>
      </p:sp>
      <p:sp>
        <p:nvSpPr>
          <p:cNvPr id="4" name="灯片编号占位符 3">
            <a:extLst>
              <a:ext uri="{FF2B5EF4-FFF2-40B4-BE49-F238E27FC236}">
                <a16:creationId xmlns:a16="http://schemas.microsoft.com/office/drawing/2014/main" id="{644D7D1E-D11F-46B3-AD5A-DB368A8E7519}"/>
              </a:ext>
            </a:extLst>
          </p:cNvPr>
          <p:cNvSpPr>
            <a:spLocks noGrp="1"/>
          </p:cNvSpPr>
          <p:nvPr>
            <p:ph type="sldNum" sz="quarter" idx="12"/>
          </p:nvPr>
        </p:nvSpPr>
        <p:spPr/>
        <p:txBody>
          <a:bodyPr/>
          <a:lstStyle/>
          <a:p>
            <a:fld id="{5DD3DB80-B894-403A-B48E-6FDC1A72010E}" type="slidenum">
              <a:rPr lang="zh-CN" altLang="en-US" smtClean="0"/>
              <a:pPr/>
              <a:t>14</a:t>
            </a:fld>
            <a:endParaRPr lang="zh-CN" altLang="en-US" dirty="0"/>
          </a:p>
        </p:txBody>
      </p:sp>
      <p:sp>
        <p:nvSpPr>
          <p:cNvPr id="8" name="文本框 7">
            <a:extLst>
              <a:ext uri="{FF2B5EF4-FFF2-40B4-BE49-F238E27FC236}">
                <a16:creationId xmlns:a16="http://schemas.microsoft.com/office/drawing/2014/main" id="{461C765C-4956-4E1F-9678-F687EBD822E0}"/>
              </a:ext>
            </a:extLst>
          </p:cNvPr>
          <p:cNvSpPr txBox="1"/>
          <p:nvPr/>
        </p:nvSpPr>
        <p:spPr>
          <a:xfrm>
            <a:off x="669924" y="1282157"/>
            <a:ext cx="7122160" cy="369332"/>
          </a:xfrm>
          <a:prstGeom prst="rect">
            <a:avLst/>
          </a:prstGeom>
          <a:noFill/>
        </p:spPr>
        <p:txBody>
          <a:bodyPr wrap="square">
            <a:spAutoFit/>
          </a:bodyPr>
          <a:lstStyle/>
          <a:p>
            <a:pPr marL="285750" indent="-285750">
              <a:buFont typeface="Arial" panose="020B0604020202020204" pitchFamily="34" charset="0"/>
              <a:buChar char="•"/>
            </a:pPr>
            <a:r>
              <a:rPr lang="en-US" altLang="zh-CN" dirty="0"/>
              <a:t>Comparison of typical hybrid transformable wheel-legged robot</a:t>
            </a:r>
            <a:endParaRPr lang="zh-CN" altLang="en-US" dirty="0"/>
          </a:p>
        </p:txBody>
      </p:sp>
      <p:sp>
        <p:nvSpPr>
          <p:cNvPr id="3" name="矩形 2">
            <a:extLst>
              <a:ext uri="{FF2B5EF4-FFF2-40B4-BE49-F238E27FC236}">
                <a16:creationId xmlns:a16="http://schemas.microsoft.com/office/drawing/2014/main" id="{05D7F7E7-76D8-4F01-B27E-FBB682727138}"/>
              </a:ext>
            </a:extLst>
          </p:cNvPr>
          <p:cNvSpPr/>
          <p:nvPr/>
        </p:nvSpPr>
        <p:spPr>
          <a:xfrm>
            <a:off x="5788598" y="1809750"/>
            <a:ext cx="1099226" cy="2697480"/>
          </a:xfrm>
          <a:prstGeom prst="rect">
            <a:avLst/>
          </a:prstGeom>
          <a:solidFill>
            <a:srgbClr val="FF0000">
              <a:alpha val="20000"/>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225AD1A4-A746-4A83-A636-2813C8E77BFB}"/>
              </a:ext>
            </a:extLst>
          </p:cNvPr>
          <p:cNvSpPr/>
          <p:nvPr/>
        </p:nvSpPr>
        <p:spPr>
          <a:xfrm>
            <a:off x="8141587" y="2494713"/>
            <a:ext cx="2127828" cy="781050"/>
          </a:xfrm>
          <a:prstGeom prst="rect">
            <a:avLst/>
          </a:prstGeom>
          <a:solidFill>
            <a:srgbClr val="FF0000">
              <a:alpha val="20000"/>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C8B29795-6BBE-4354-959A-DDA855049711}"/>
              </a:ext>
            </a:extLst>
          </p:cNvPr>
          <p:cNvSpPr/>
          <p:nvPr/>
        </p:nvSpPr>
        <p:spPr>
          <a:xfrm>
            <a:off x="10521829" y="2494713"/>
            <a:ext cx="998658" cy="781050"/>
          </a:xfrm>
          <a:prstGeom prst="rect">
            <a:avLst/>
          </a:prstGeom>
          <a:solidFill>
            <a:srgbClr val="FF0000">
              <a:alpha val="20000"/>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dirty="0"/>
          </a:p>
          <a:p>
            <a:pPr algn="ctr"/>
            <a:endParaRPr lang="en-US" altLang="zh-CN" dirty="0"/>
          </a:p>
          <a:p>
            <a:pPr algn="ctr"/>
            <a:endParaRPr lang="zh-CN" altLang="en-US" dirty="0"/>
          </a:p>
        </p:txBody>
      </p:sp>
      <p:sp>
        <p:nvSpPr>
          <p:cNvPr id="14" name="矩形 13">
            <a:extLst>
              <a:ext uri="{FF2B5EF4-FFF2-40B4-BE49-F238E27FC236}">
                <a16:creationId xmlns:a16="http://schemas.microsoft.com/office/drawing/2014/main" id="{ABE71CAA-F591-4786-A06B-A9FCE65CA2AD}"/>
              </a:ext>
            </a:extLst>
          </p:cNvPr>
          <p:cNvSpPr/>
          <p:nvPr/>
        </p:nvSpPr>
        <p:spPr>
          <a:xfrm>
            <a:off x="-1" y="96478"/>
            <a:ext cx="5953761" cy="361507"/>
          </a:xfrm>
          <a:prstGeom prst="rect">
            <a:avLst/>
          </a:prstGeom>
          <a:gradFill>
            <a:gsLst>
              <a:gs pos="0">
                <a:srgbClr val="00B7CE"/>
              </a:gs>
              <a:gs pos="100000">
                <a:schemeClr val="bg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a:solidFill>
                  <a:schemeClr val="tx1"/>
                </a:solidFill>
              </a:rPr>
              <a:t> Experiment</a:t>
            </a:r>
            <a:endParaRPr lang="zh-CN" altLang="en-US" dirty="0">
              <a:solidFill>
                <a:schemeClr val="tx1"/>
              </a:solidFill>
            </a:endParaRPr>
          </a:p>
        </p:txBody>
      </p:sp>
    </p:spTree>
    <p:extLst>
      <p:ext uri="{BB962C8B-B14F-4D97-AF65-F5344CB8AC3E}">
        <p14:creationId xmlns:p14="http://schemas.microsoft.com/office/powerpoint/2010/main" val="3694247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1" grpId="0" animBg="1"/>
      <p:bldP spid="1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EC7FCD02-644C-42D9-AC38-67EF1F710B45}"/>
              </a:ext>
            </a:extLst>
          </p:cNvPr>
          <p:cNvSpPr>
            <a:spLocks noGrp="1"/>
          </p:cNvSpPr>
          <p:nvPr>
            <p:ph type="sldNum" sz="quarter" idx="12"/>
          </p:nvPr>
        </p:nvSpPr>
        <p:spPr/>
        <p:txBody>
          <a:bodyPr/>
          <a:lstStyle/>
          <a:p>
            <a:fld id="{5DD3DB80-B894-403A-B48E-6FDC1A72010E}" type="slidenum">
              <a:rPr lang="zh-CN" altLang="en-US" smtClean="0"/>
              <a:t>15</a:t>
            </a:fld>
            <a:endParaRPr lang="zh-CN" altLang="en-US"/>
          </a:p>
        </p:txBody>
      </p:sp>
      <p:grpSp>
        <p:nvGrpSpPr>
          <p:cNvPr id="22" name="e4efafc8-a25c-40e5-a9e9-4eba311d4a23"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2E9E6725-0EAF-44CF-A4F1-8E0CF2242454}"/>
              </a:ext>
            </a:extLst>
          </p:cNvPr>
          <p:cNvGrpSpPr>
            <a:grpSpLocks noChangeAspect="1"/>
          </p:cNvGrpSpPr>
          <p:nvPr>
            <p:custDataLst>
              <p:tags r:id="rId1"/>
            </p:custDataLst>
          </p:nvPr>
        </p:nvGrpSpPr>
        <p:grpSpPr>
          <a:xfrm>
            <a:off x="673100" y="1162419"/>
            <a:ext cx="10847388" cy="4975197"/>
            <a:chOff x="673100" y="1162419"/>
            <a:chExt cx="10847388" cy="4975197"/>
          </a:xfrm>
        </p:grpSpPr>
        <p:grpSp>
          <p:nvGrpSpPr>
            <p:cNvPr id="23" name="íṥlîḓê">
              <a:extLst>
                <a:ext uri="{FF2B5EF4-FFF2-40B4-BE49-F238E27FC236}">
                  <a16:creationId xmlns:a16="http://schemas.microsoft.com/office/drawing/2014/main" id="{93773695-D9A0-4737-A16E-068B564AA529}"/>
                </a:ext>
              </a:extLst>
            </p:cNvPr>
            <p:cNvGrpSpPr/>
            <p:nvPr/>
          </p:nvGrpSpPr>
          <p:grpSpPr>
            <a:xfrm>
              <a:off x="786000" y="1988999"/>
              <a:ext cx="3954462" cy="2186576"/>
              <a:chOff x="503602" y="2132856"/>
              <a:chExt cx="5859098" cy="3239723"/>
            </a:xfrm>
          </p:grpSpPr>
          <p:grpSp>
            <p:nvGrpSpPr>
              <p:cNvPr id="51" name="işlïḍê">
                <a:extLst>
                  <a:ext uri="{FF2B5EF4-FFF2-40B4-BE49-F238E27FC236}">
                    <a16:creationId xmlns:a16="http://schemas.microsoft.com/office/drawing/2014/main" id="{F5E78B3D-4DEA-43AF-884B-1703B7B4615D}"/>
                  </a:ext>
                </a:extLst>
              </p:cNvPr>
              <p:cNvGrpSpPr/>
              <p:nvPr/>
            </p:nvGrpSpPr>
            <p:grpSpPr>
              <a:xfrm>
                <a:off x="503602" y="5249660"/>
                <a:ext cx="5859098" cy="122919"/>
                <a:chOff x="-1348120" y="5777968"/>
                <a:chExt cx="9361040" cy="187524"/>
              </a:xfrm>
            </p:grpSpPr>
            <p:sp>
              <p:nvSpPr>
                <p:cNvPr id="59" name="ïś1idè">
                  <a:extLst>
                    <a:ext uri="{FF2B5EF4-FFF2-40B4-BE49-F238E27FC236}">
                      <a16:creationId xmlns:a16="http://schemas.microsoft.com/office/drawing/2014/main" id="{3B91D0F2-6A04-4101-A532-DDE529A6368D}"/>
                    </a:ext>
                  </a:extLst>
                </p:cNvPr>
                <p:cNvSpPr/>
                <p:nvPr/>
              </p:nvSpPr>
              <p:spPr>
                <a:xfrm flipV="1">
                  <a:off x="-1348120" y="5928916"/>
                  <a:ext cx="9361040" cy="36576"/>
                </a:xfrm>
                <a:prstGeom prst="trapezoid">
                  <a:avLst>
                    <a:gd name="adj" fmla="val 814192"/>
                  </a:avLst>
                </a:prstGeom>
                <a:solidFill>
                  <a:srgbClr val="80808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91"/>
                </a:p>
              </p:txBody>
            </p:sp>
            <p:sp>
              <p:nvSpPr>
                <p:cNvPr id="60" name="işlídè">
                  <a:extLst>
                    <a:ext uri="{FF2B5EF4-FFF2-40B4-BE49-F238E27FC236}">
                      <a16:creationId xmlns:a16="http://schemas.microsoft.com/office/drawing/2014/main" id="{A20F7D4F-8F7D-412A-AB0D-ECF3AC2AE81D}"/>
                    </a:ext>
                  </a:extLst>
                </p:cNvPr>
                <p:cNvSpPr/>
                <p:nvPr/>
              </p:nvSpPr>
              <p:spPr>
                <a:xfrm>
                  <a:off x="-1348120" y="5777968"/>
                  <a:ext cx="9361040" cy="151090"/>
                </a:xfrm>
                <a:prstGeom prst="rect">
                  <a:avLst/>
                </a:prstGeom>
                <a:solidFill>
                  <a:srgbClr val="DDDDD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91"/>
                </a:p>
              </p:txBody>
            </p:sp>
          </p:grpSp>
          <p:grpSp>
            <p:nvGrpSpPr>
              <p:cNvPr id="52" name="iSḷïḋê">
                <a:extLst>
                  <a:ext uri="{FF2B5EF4-FFF2-40B4-BE49-F238E27FC236}">
                    <a16:creationId xmlns:a16="http://schemas.microsoft.com/office/drawing/2014/main" id="{15AEDA91-C164-42EF-A19E-CB895A5C9069}"/>
                  </a:ext>
                </a:extLst>
              </p:cNvPr>
              <p:cNvGrpSpPr/>
              <p:nvPr/>
            </p:nvGrpSpPr>
            <p:grpSpPr>
              <a:xfrm>
                <a:off x="1002671" y="2132856"/>
                <a:ext cx="4860960" cy="3080807"/>
                <a:chOff x="-375492" y="1139528"/>
                <a:chExt cx="7415785" cy="4700016"/>
              </a:xfrm>
            </p:grpSpPr>
            <p:grpSp>
              <p:nvGrpSpPr>
                <p:cNvPr id="54" name="îsļiḋê">
                  <a:extLst>
                    <a:ext uri="{FF2B5EF4-FFF2-40B4-BE49-F238E27FC236}">
                      <a16:creationId xmlns:a16="http://schemas.microsoft.com/office/drawing/2014/main" id="{9D047D6E-D20B-45B8-A5A9-CD7A4FC7F542}"/>
                    </a:ext>
                  </a:extLst>
                </p:cNvPr>
                <p:cNvGrpSpPr/>
                <p:nvPr/>
              </p:nvGrpSpPr>
              <p:grpSpPr>
                <a:xfrm>
                  <a:off x="-375492" y="1139528"/>
                  <a:ext cx="7415785" cy="4700016"/>
                  <a:chOff x="-375492" y="1139528"/>
                  <a:chExt cx="7415785" cy="4700016"/>
                </a:xfrm>
              </p:grpSpPr>
              <p:sp>
                <p:nvSpPr>
                  <p:cNvPr id="56" name="îṩľîḓè">
                    <a:extLst>
                      <a:ext uri="{FF2B5EF4-FFF2-40B4-BE49-F238E27FC236}">
                        <a16:creationId xmlns:a16="http://schemas.microsoft.com/office/drawing/2014/main" id="{E629C25F-3272-4138-A8CB-87502A97ED7A}"/>
                      </a:ext>
                    </a:extLst>
                  </p:cNvPr>
                  <p:cNvSpPr/>
                  <p:nvPr/>
                </p:nvSpPr>
                <p:spPr>
                  <a:xfrm>
                    <a:off x="-375492" y="1139528"/>
                    <a:ext cx="7415784" cy="4700016"/>
                  </a:xfrm>
                  <a:custGeom>
                    <a:avLst/>
                    <a:gdLst>
                      <a:gd name="connsiteX0" fmla="*/ 224028 w 7415784"/>
                      <a:gd name="connsiteY0" fmla="*/ 269748 h 4700016"/>
                      <a:gd name="connsiteX1" fmla="*/ 224028 w 7415784"/>
                      <a:gd name="connsiteY1" fmla="*/ 4430268 h 4700016"/>
                      <a:gd name="connsiteX2" fmla="*/ 7191756 w 7415784"/>
                      <a:gd name="connsiteY2" fmla="*/ 4430268 h 4700016"/>
                      <a:gd name="connsiteX3" fmla="*/ 7191756 w 7415784"/>
                      <a:gd name="connsiteY3" fmla="*/ 269748 h 4700016"/>
                      <a:gd name="connsiteX4" fmla="*/ 266867 w 7415784"/>
                      <a:gd name="connsiteY4" fmla="*/ 0 h 4700016"/>
                      <a:gd name="connsiteX5" fmla="*/ 7148917 w 7415784"/>
                      <a:gd name="connsiteY5" fmla="*/ 0 h 4700016"/>
                      <a:gd name="connsiteX6" fmla="*/ 7415784 w 7415784"/>
                      <a:gd name="connsiteY6" fmla="*/ 266867 h 4700016"/>
                      <a:gd name="connsiteX7" fmla="*/ 7415784 w 7415784"/>
                      <a:gd name="connsiteY7" fmla="*/ 4433149 h 4700016"/>
                      <a:gd name="connsiteX8" fmla="*/ 7148917 w 7415784"/>
                      <a:gd name="connsiteY8" fmla="*/ 4700016 h 4700016"/>
                      <a:gd name="connsiteX9" fmla="*/ 266867 w 7415784"/>
                      <a:gd name="connsiteY9" fmla="*/ 4700016 h 4700016"/>
                      <a:gd name="connsiteX10" fmla="*/ 0 w 7415784"/>
                      <a:gd name="connsiteY10" fmla="*/ 4433149 h 4700016"/>
                      <a:gd name="connsiteX11" fmla="*/ 0 w 7415784"/>
                      <a:gd name="connsiteY11" fmla="*/ 266867 h 4700016"/>
                      <a:gd name="connsiteX12" fmla="*/ 266867 w 7415784"/>
                      <a:gd name="connsiteY12" fmla="*/ 0 h 4700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415784" h="4700016">
                        <a:moveTo>
                          <a:pt x="224028" y="269748"/>
                        </a:moveTo>
                        <a:lnTo>
                          <a:pt x="224028" y="4430268"/>
                        </a:lnTo>
                        <a:lnTo>
                          <a:pt x="7191756" y="4430268"/>
                        </a:lnTo>
                        <a:lnTo>
                          <a:pt x="7191756" y="269748"/>
                        </a:lnTo>
                        <a:close/>
                        <a:moveTo>
                          <a:pt x="266867" y="0"/>
                        </a:moveTo>
                        <a:lnTo>
                          <a:pt x="7148917" y="0"/>
                        </a:lnTo>
                        <a:cubicBezTo>
                          <a:pt x="7296304" y="0"/>
                          <a:pt x="7415784" y="119480"/>
                          <a:pt x="7415784" y="266867"/>
                        </a:cubicBezTo>
                        <a:lnTo>
                          <a:pt x="7415784" y="4433149"/>
                        </a:lnTo>
                        <a:cubicBezTo>
                          <a:pt x="7415784" y="4580536"/>
                          <a:pt x="7296304" y="4700016"/>
                          <a:pt x="7148917" y="4700016"/>
                        </a:cubicBezTo>
                        <a:lnTo>
                          <a:pt x="266867" y="4700016"/>
                        </a:lnTo>
                        <a:cubicBezTo>
                          <a:pt x="119480" y="4700016"/>
                          <a:pt x="0" y="4580536"/>
                          <a:pt x="0" y="4433149"/>
                        </a:cubicBezTo>
                        <a:lnTo>
                          <a:pt x="0" y="266867"/>
                        </a:lnTo>
                        <a:cubicBezTo>
                          <a:pt x="0" y="119480"/>
                          <a:pt x="119480" y="0"/>
                          <a:pt x="266867" y="0"/>
                        </a:cubicBezTo>
                        <a:close/>
                      </a:path>
                    </a:pathLst>
                  </a:custGeom>
                  <a:solidFill>
                    <a:schemeClr val="bg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91"/>
                  </a:p>
                </p:txBody>
              </p:sp>
              <p:sp>
                <p:nvSpPr>
                  <p:cNvPr id="57" name="ïṣļîḍe">
                    <a:extLst>
                      <a:ext uri="{FF2B5EF4-FFF2-40B4-BE49-F238E27FC236}">
                        <a16:creationId xmlns:a16="http://schemas.microsoft.com/office/drawing/2014/main" id="{CE602105-ED11-4CC6-93F2-9CE5910B1306}"/>
                      </a:ext>
                    </a:extLst>
                  </p:cNvPr>
                  <p:cNvSpPr/>
                  <p:nvPr/>
                </p:nvSpPr>
                <p:spPr>
                  <a:xfrm>
                    <a:off x="-358011" y="1160080"/>
                    <a:ext cx="7380820" cy="4658913"/>
                  </a:xfrm>
                  <a:custGeom>
                    <a:avLst/>
                    <a:gdLst>
                      <a:gd name="connsiteX0" fmla="*/ 252028 w 7380820"/>
                      <a:gd name="connsiteY0" fmla="*/ 295230 h 4658912"/>
                      <a:gd name="connsiteX1" fmla="*/ 252028 w 7380820"/>
                      <a:gd name="connsiteY1" fmla="*/ 4363682 h 4658912"/>
                      <a:gd name="connsiteX2" fmla="*/ 7128792 w 7380820"/>
                      <a:gd name="connsiteY2" fmla="*/ 4363682 h 4658912"/>
                      <a:gd name="connsiteX3" fmla="*/ 7128792 w 7380820"/>
                      <a:gd name="connsiteY3" fmla="*/ 295230 h 4658912"/>
                      <a:gd name="connsiteX4" fmla="*/ 264533 w 7380820"/>
                      <a:gd name="connsiteY4" fmla="*/ 0 h 4658912"/>
                      <a:gd name="connsiteX5" fmla="*/ 7116287 w 7380820"/>
                      <a:gd name="connsiteY5" fmla="*/ 0 h 4658912"/>
                      <a:gd name="connsiteX6" fmla="*/ 7380820 w 7380820"/>
                      <a:gd name="connsiteY6" fmla="*/ 264533 h 4658912"/>
                      <a:gd name="connsiteX7" fmla="*/ 7380820 w 7380820"/>
                      <a:gd name="connsiteY7" fmla="*/ 4394379 h 4658912"/>
                      <a:gd name="connsiteX8" fmla="*/ 7116287 w 7380820"/>
                      <a:gd name="connsiteY8" fmla="*/ 4658912 h 4658912"/>
                      <a:gd name="connsiteX9" fmla="*/ 264533 w 7380820"/>
                      <a:gd name="connsiteY9" fmla="*/ 4658912 h 4658912"/>
                      <a:gd name="connsiteX10" fmla="*/ 0 w 7380820"/>
                      <a:gd name="connsiteY10" fmla="*/ 4394379 h 4658912"/>
                      <a:gd name="connsiteX11" fmla="*/ 0 w 7380820"/>
                      <a:gd name="connsiteY11" fmla="*/ 264533 h 4658912"/>
                      <a:gd name="connsiteX12" fmla="*/ 264533 w 7380820"/>
                      <a:gd name="connsiteY12" fmla="*/ 0 h 4658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380820" h="4658912">
                        <a:moveTo>
                          <a:pt x="252028" y="295230"/>
                        </a:moveTo>
                        <a:lnTo>
                          <a:pt x="252028" y="4363682"/>
                        </a:lnTo>
                        <a:lnTo>
                          <a:pt x="7128792" y="4363682"/>
                        </a:lnTo>
                        <a:lnTo>
                          <a:pt x="7128792" y="295230"/>
                        </a:lnTo>
                        <a:close/>
                        <a:moveTo>
                          <a:pt x="264533" y="0"/>
                        </a:moveTo>
                        <a:lnTo>
                          <a:pt x="7116287" y="0"/>
                        </a:lnTo>
                        <a:cubicBezTo>
                          <a:pt x="7262385" y="0"/>
                          <a:pt x="7380820" y="118435"/>
                          <a:pt x="7380820" y="264533"/>
                        </a:cubicBezTo>
                        <a:lnTo>
                          <a:pt x="7380820" y="4394379"/>
                        </a:lnTo>
                        <a:cubicBezTo>
                          <a:pt x="7380820" y="4540477"/>
                          <a:pt x="7262385" y="4658912"/>
                          <a:pt x="7116287" y="4658912"/>
                        </a:cubicBezTo>
                        <a:lnTo>
                          <a:pt x="264533" y="4658912"/>
                        </a:lnTo>
                        <a:cubicBezTo>
                          <a:pt x="118435" y="4658912"/>
                          <a:pt x="0" y="4540477"/>
                          <a:pt x="0" y="4394379"/>
                        </a:cubicBezTo>
                        <a:lnTo>
                          <a:pt x="0" y="264533"/>
                        </a:lnTo>
                        <a:cubicBezTo>
                          <a:pt x="0" y="118435"/>
                          <a:pt x="118435" y="0"/>
                          <a:pt x="264533" y="0"/>
                        </a:cubicBezTo>
                        <a:close/>
                      </a:path>
                    </a:pathLst>
                  </a:custGeom>
                  <a:solidFill>
                    <a:srgbClr val="0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91" dirty="0"/>
                  </a:p>
                </p:txBody>
              </p:sp>
              <p:sp>
                <p:nvSpPr>
                  <p:cNvPr id="58" name="îṣľiḋè" hidden="1">
                    <a:extLst>
                      <a:ext uri="{FF2B5EF4-FFF2-40B4-BE49-F238E27FC236}">
                        <a16:creationId xmlns:a16="http://schemas.microsoft.com/office/drawing/2014/main" id="{ED16048C-9166-4A3B-A590-12BCCAAE68A5}"/>
                      </a:ext>
                    </a:extLst>
                  </p:cNvPr>
                  <p:cNvSpPr/>
                  <p:nvPr/>
                </p:nvSpPr>
                <p:spPr>
                  <a:xfrm>
                    <a:off x="4509683" y="1139528"/>
                    <a:ext cx="2530610" cy="4700016"/>
                  </a:xfrm>
                  <a:custGeom>
                    <a:avLst/>
                    <a:gdLst>
                      <a:gd name="connsiteX0" fmla="*/ 0 w 2530610"/>
                      <a:gd name="connsiteY0" fmla="*/ 0 h 4700016"/>
                      <a:gd name="connsiteX1" fmla="*/ 2263743 w 2530610"/>
                      <a:gd name="connsiteY1" fmla="*/ 0 h 4700016"/>
                      <a:gd name="connsiteX2" fmla="*/ 2530610 w 2530610"/>
                      <a:gd name="connsiteY2" fmla="*/ 266867 h 4700016"/>
                      <a:gd name="connsiteX3" fmla="*/ 2530610 w 2530610"/>
                      <a:gd name="connsiteY3" fmla="*/ 4433149 h 4700016"/>
                      <a:gd name="connsiteX4" fmla="*/ 2263743 w 2530610"/>
                      <a:gd name="connsiteY4" fmla="*/ 4700016 h 4700016"/>
                      <a:gd name="connsiteX5" fmla="*/ 1961175 w 2530610"/>
                      <a:gd name="connsiteY5" fmla="*/ 4700016 h 4700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0610" h="4700016">
                        <a:moveTo>
                          <a:pt x="0" y="0"/>
                        </a:moveTo>
                        <a:lnTo>
                          <a:pt x="2263743" y="0"/>
                        </a:lnTo>
                        <a:cubicBezTo>
                          <a:pt x="2411130" y="0"/>
                          <a:pt x="2530610" y="119480"/>
                          <a:pt x="2530610" y="266867"/>
                        </a:cubicBezTo>
                        <a:lnTo>
                          <a:pt x="2530610" y="4433149"/>
                        </a:lnTo>
                        <a:cubicBezTo>
                          <a:pt x="2530610" y="4580536"/>
                          <a:pt x="2411130" y="4700016"/>
                          <a:pt x="2263743" y="4700016"/>
                        </a:cubicBezTo>
                        <a:lnTo>
                          <a:pt x="1961175" y="4700016"/>
                        </a:lnTo>
                        <a:close/>
                      </a:path>
                    </a:pathLst>
                  </a:custGeom>
                  <a:gradFill>
                    <a:gsLst>
                      <a:gs pos="0">
                        <a:srgbClr val="FFFFFF">
                          <a:alpha val="30000"/>
                        </a:srgbClr>
                      </a:gs>
                      <a:gs pos="100000">
                        <a:srgbClr val="FFFFFF">
                          <a:alpha val="0"/>
                        </a:srgb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91" dirty="0"/>
                  </a:p>
                </p:txBody>
              </p:sp>
            </p:grpSp>
            <p:sp>
              <p:nvSpPr>
                <p:cNvPr id="55" name="îṡľiḓé">
                  <a:extLst>
                    <a:ext uri="{FF2B5EF4-FFF2-40B4-BE49-F238E27FC236}">
                      <a16:creationId xmlns:a16="http://schemas.microsoft.com/office/drawing/2014/main" id="{42A2BD16-E7AE-4C71-A562-1235CA9C4D1E}"/>
                    </a:ext>
                  </a:extLst>
                </p:cNvPr>
                <p:cNvSpPr/>
                <p:nvPr/>
              </p:nvSpPr>
              <p:spPr>
                <a:xfrm>
                  <a:off x="3260392" y="1241052"/>
                  <a:ext cx="144016" cy="144016"/>
                </a:xfrm>
                <a:prstGeom prst="ellipse">
                  <a:avLst/>
                </a:prstGeom>
                <a:gradFill flip="none" rotWithShape="1">
                  <a:gsLst>
                    <a:gs pos="17000">
                      <a:schemeClr val="tx1"/>
                    </a:gs>
                    <a:gs pos="34000">
                      <a:srgbClr val="000000">
                        <a:lumMod val="84000"/>
                        <a:lumOff val="16000"/>
                      </a:srgbClr>
                    </a:gs>
                    <a:gs pos="100000">
                      <a:schemeClr val="bg1">
                        <a:lumMod val="50000"/>
                        <a:lumOff val="5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91"/>
                </a:p>
              </p:txBody>
            </p:sp>
          </p:grpSp>
        </p:grpSp>
        <p:sp>
          <p:nvSpPr>
            <p:cNvPr id="24" name="íṡḻïḋe">
              <a:extLst>
                <a:ext uri="{FF2B5EF4-FFF2-40B4-BE49-F238E27FC236}">
                  <a16:creationId xmlns:a16="http://schemas.microsoft.com/office/drawing/2014/main" id="{80774A07-761E-43F5-97DB-407CD9770A86}"/>
                </a:ext>
              </a:extLst>
            </p:cNvPr>
            <p:cNvSpPr/>
            <p:nvPr/>
          </p:nvSpPr>
          <p:spPr bwMode="auto">
            <a:xfrm>
              <a:off x="786000" y="4265474"/>
              <a:ext cx="3954462" cy="45719"/>
            </a:xfrm>
            <a:prstGeom prst="ellipse">
              <a:avLst/>
            </a:prstGeom>
            <a:solidFill>
              <a:schemeClr val="bg1">
                <a:lumMod val="95000"/>
              </a:schemeClr>
            </a:solidFill>
            <a:ln w="38100">
              <a:no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solidFill>
                  <a:schemeClr val="dk1"/>
                </a:solidFill>
              </a:endParaRPr>
            </a:p>
          </p:txBody>
        </p:sp>
        <p:sp>
          <p:nvSpPr>
            <p:cNvPr id="25" name="îṩlïḑè">
              <a:extLst>
                <a:ext uri="{FF2B5EF4-FFF2-40B4-BE49-F238E27FC236}">
                  <a16:creationId xmlns:a16="http://schemas.microsoft.com/office/drawing/2014/main" id="{43D90465-E01D-4AC2-BA8E-0892C45DAEE0}"/>
                </a:ext>
              </a:extLst>
            </p:cNvPr>
            <p:cNvSpPr txBox="1"/>
            <p:nvPr/>
          </p:nvSpPr>
          <p:spPr bwMode="auto">
            <a:xfrm>
              <a:off x="673100" y="4375008"/>
              <a:ext cx="4185212"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eaLnBrk="1" hangingPunct="1">
                <a:lnSpc>
                  <a:spcPct val="100000"/>
                </a:lnSpc>
                <a:spcBef>
                  <a:spcPct val="0"/>
                </a:spcBef>
              </a:pPr>
              <a:r>
                <a:rPr lang="en-US" altLang="zh-CN" sz="2000" b="1" dirty="0" err="1"/>
                <a:t>Trimode</a:t>
              </a:r>
              <a:endParaRPr lang="en-US" altLang="zh-CN" sz="2000" b="1" dirty="0"/>
            </a:p>
          </p:txBody>
        </p:sp>
        <p:sp>
          <p:nvSpPr>
            <p:cNvPr id="26" name="îṡḻïḑè">
              <a:extLst>
                <a:ext uri="{FF2B5EF4-FFF2-40B4-BE49-F238E27FC236}">
                  <a16:creationId xmlns:a16="http://schemas.microsoft.com/office/drawing/2014/main" id="{7FDEF74A-078A-4A1C-BB51-5EF5A3499FEA}"/>
                </a:ext>
              </a:extLst>
            </p:cNvPr>
            <p:cNvSpPr/>
            <p:nvPr/>
          </p:nvSpPr>
          <p:spPr bwMode="auto">
            <a:xfrm>
              <a:off x="673100" y="4816814"/>
              <a:ext cx="4185212" cy="453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a:lnSpc>
                  <a:spcPct val="150000"/>
                </a:lnSpc>
              </a:pPr>
              <a:r>
                <a:rPr lang="en-US" altLang="zh-CN" sz="1400" dirty="0"/>
                <a:t>A bi-directional transformable wheel robot</a:t>
              </a:r>
            </a:p>
          </p:txBody>
        </p:sp>
        <p:sp>
          <p:nvSpPr>
            <p:cNvPr id="27" name="ïSḷïḓê">
              <a:extLst>
                <a:ext uri="{FF2B5EF4-FFF2-40B4-BE49-F238E27FC236}">
                  <a16:creationId xmlns:a16="http://schemas.microsoft.com/office/drawing/2014/main" id="{00AF96A9-9469-4DC9-9826-B4C360955484}"/>
                </a:ext>
              </a:extLst>
            </p:cNvPr>
            <p:cNvSpPr/>
            <p:nvPr/>
          </p:nvSpPr>
          <p:spPr>
            <a:xfrm flipH="1">
              <a:off x="5064000" y="1162419"/>
              <a:ext cx="750094" cy="4975197"/>
            </a:xfrm>
            <a:prstGeom prst="rightBrace">
              <a:avLst>
                <a:gd name="adj1" fmla="val 52800"/>
                <a:gd name="adj2" fmla="val 50000"/>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a:endParaRPr dirty="0"/>
            </a:p>
          </p:txBody>
        </p:sp>
        <p:grpSp>
          <p:nvGrpSpPr>
            <p:cNvPr id="28" name="iślíḋè">
              <a:extLst>
                <a:ext uri="{FF2B5EF4-FFF2-40B4-BE49-F238E27FC236}">
                  <a16:creationId xmlns:a16="http://schemas.microsoft.com/office/drawing/2014/main" id="{3494CDAD-E421-453E-8CC6-8BFE82E6F912}"/>
                </a:ext>
              </a:extLst>
            </p:cNvPr>
            <p:cNvGrpSpPr/>
            <p:nvPr/>
          </p:nvGrpSpPr>
          <p:grpSpPr>
            <a:xfrm>
              <a:off x="6109699" y="1314000"/>
              <a:ext cx="5410789" cy="1546553"/>
              <a:chOff x="6109699" y="1158819"/>
              <a:chExt cx="5410789" cy="1546553"/>
            </a:xfrm>
          </p:grpSpPr>
          <p:grpSp>
            <p:nvGrpSpPr>
              <p:cNvPr id="45" name="íśļïḍè">
                <a:extLst>
                  <a:ext uri="{FF2B5EF4-FFF2-40B4-BE49-F238E27FC236}">
                    <a16:creationId xmlns:a16="http://schemas.microsoft.com/office/drawing/2014/main" id="{10909A33-B4B0-41A1-B2F9-9A38A2ECC3A9}"/>
                  </a:ext>
                </a:extLst>
              </p:cNvPr>
              <p:cNvGrpSpPr/>
              <p:nvPr/>
            </p:nvGrpSpPr>
            <p:grpSpPr>
              <a:xfrm>
                <a:off x="7191818" y="1158819"/>
                <a:ext cx="4328670" cy="1546553"/>
                <a:chOff x="666932" y="4425289"/>
                <a:chExt cx="3082945" cy="1546553"/>
              </a:xfrm>
            </p:grpSpPr>
            <p:sp>
              <p:nvSpPr>
                <p:cNvPr id="49" name="ïṩḷïdê">
                  <a:extLst>
                    <a:ext uri="{FF2B5EF4-FFF2-40B4-BE49-F238E27FC236}">
                      <a16:creationId xmlns:a16="http://schemas.microsoft.com/office/drawing/2014/main" id="{FBB36D00-ED48-458F-AAAB-4BF1E5055DA7}"/>
                    </a:ext>
                  </a:extLst>
                </p:cNvPr>
                <p:cNvSpPr txBox="1"/>
                <p:nvPr/>
              </p:nvSpPr>
              <p:spPr bwMode="auto">
                <a:xfrm>
                  <a:off x="666932" y="4425289"/>
                  <a:ext cx="3082945"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eaLnBrk="1" hangingPunct="1">
                    <a:lnSpc>
                      <a:spcPct val="100000"/>
                    </a:lnSpc>
                    <a:spcBef>
                      <a:spcPct val="0"/>
                    </a:spcBef>
                  </a:pPr>
                  <a:r>
                    <a:rPr lang="en-US" altLang="zh-CN" sz="2000" b="1" dirty="0"/>
                    <a:t>Concept design</a:t>
                  </a:r>
                </a:p>
              </p:txBody>
            </p:sp>
            <p:sp>
              <p:nvSpPr>
                <p:cNvPr id="50" name="íṩḻiḋe">
                  <a:extLst>
                    <a:ext uri="{FF2B5EF4-FFF2-40B4-BE49-F238E27FC236}">
                      <a16:creationId xmlns:a16="http://schemas.microsoft.com/office/drawing/2014/main" id="{41CB1F76-06B3-44C4-9FCC-99C40B6686D3}"/>
                    </a:ext>
                  </a:extLst>
                </p:cNvPr>
                <p:cNvSpPr/>
                <p:nvPr/>
              </p:nvSpPr>
              <p:spPr bwMode="auto">
                <a:xfrm>
                  <a:off x="666932" y="4867095"/>
                  <a:ext cx="3082945" cy="11047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marL="171450" indent="-171450">
                    <a:lnSpc>
                      <a:spcPct val="150000"/>
                    </a:lnSpc>
                    <a:buFont typeface="Arial" panose="020B0604020202020204" pitchFamily="34" charset="0"/>
                    <a:buChar char="•"/>
                  </a:pPr>
                  <a:r>
                    <a:rPr lang="en-US" altLang="zh-CN" sz="1400" dirty="0"/>
                    <a:t>Four-bar mechanism design</a:t>
                  </a:r>
                </a:p>
                <a:p>
                  <a:pPr marL="171450" indent="-171450">
                    <a:lnSpc>
                      <a:spcPct val="150000"/>
                    </a:lnSpc>
                    <a:buFont typeface="Arial" panose="020B0604020202020204" pitchFamily="34" charset="0"/>
                    <a:buChar char="•"/>
                  </a:pPr>
                  <a:r>
                    <a:rPr lang="en-US" altLang="zh-CN" sz="1400" dirty="0"/>
                    <a:t>Parameters design regarding obstacle-overcoming ability</a:t>
                  </a:r>
                </a:p>
              </p:txBody>
            </p:sp>
          </p:grpSp>
          <p:grpSp>
            <p:nvGrpSpPr>
              <p:cNvPr id="46" name="îṩḻide">
                <a:extLst>
                  <a:ext uri="{FF2B5EF4-FFF2-40B4-BE49-F238E27FC236}">
                    <a16:creationId xmlns:a16="http://schemas.microsoft.com/office/drawing/2014/main" id="{BCFBE000-E112-42B9-A266-D5D0CB9F5DA5}"/>
                  </a:ext>
                </a:extLst>
              </p:cNvPr>
              <p:cNvGrpSpPr/>
              <p:nvPr/>
            </p:nvGrpSpPr>
            <p:grpSpPr>
              <a:xfrm>
                <a:off x="6109699" y="1260829"/>
                <a:ext cx="899312" cy="900726"/>
                <a:chOff x="5646344" y="3213462"/>
                <a:chExt cx="899312" cy="900726"/>
              </a:xfrm>
            </p:grpSpPr>
            <p:sp>
              <p:nvSpPr>
                <p:cNvPr id="47" name="íšľíḍê">
                  <a:extLst>
                    <a:ext uri="{FF2B5EF4-FFF2-40B4-BE49-F238E27FC236}">
                      <a16:creationId xmlns:a16="http://schemas.microsoft.com/office/drawing/2014/main" id="{8C3FDEC0-DDA4-447D-A0BC-792AF854F929}"/>
                    </a:ext>
                  </a:extLst>
                </p:cNvPr>
                <p:cNvSpPr/>
                <p:nvPr/>
              </p:nvSpPr>
              <p:spPr bwMode="auto">
                <a:xfrm>
                  <a:off x="5646344" y="3213462"/>
                  <a:ext cx="899312" cy="900726"/>
                </a:xfrm>
                <a:custGeom>
                  <a:avLst/>
                  <a:gdLst>
                    <a:gd name="T0" fmla="*/ 1066 w 1272"/>
                    <a:gd name="T1" fmla="*/ 168 h 1274"/>
                    <a:gd name="T2" fmla="*/ 1132 w 1272"/>
                    <a:gd name="T3" fmla="*/ 238 h 1274"/>
                    <a:gd name="T4" fmla="*/ 1186 w 1272"/>
                    <a:gd name="T5" fmla="*/ 316 h 1274"/>
                    <a:gd name="T6" fmla="*/ 1226 w 1272"/>
                    <a:gd name="T7" fmla="*/ 398 h 1274"/>
                    <a:gd name="T8" fmla="*/ 1254 w 1272"/>
                    <a:gd name="T9" fmla="*/ 486 h 1274"/>
                    <a:gd name="T10" fmla="*/ 1270 w 1272"/>
                    <a:gd name="T11" fmla="*/ 576 h 1274"/>
                    <a:gd name="T12" fmla="*/ 1272 w 1272"/>
                    <a:gd name="T13" fmla="*/ 668 h 1274"/>
                    <a:gd name="T14" fmla="*/ 1260 w 1272"/>
                    <a:gd name="T15" fmla="*/ 760 h 1274"/>
                    <a:gd name="T16" fmla="*/ 1236 w 1272"/>
                    <a:gd name="T17" fmla="*/ 850 h 1274"/>
                    <a:gd name="T18" fmla="*/ 1198 w 1272"/>
                    <a:gd name="T19" fmla="*/ 936 h 1274"/>
                    <a:gd name="T20" fmla="*/ 1146 w 1272"/>
                    <a:gd name="T21" fmla="*/ 1016 h 1274"/>
                    <a:gd name="T22" fmla="*/ 1106 w 1272"/>
                    <a:gd name="T23" fmla="*/ 1068 h 1274"/>
                    <a:gd name="T24" fmla="*/ 1036 w 1272"/>
                    <a:gd name="T25" fmla="*/ 1134 h 1274"/>
                    <a:gd name="T26" fmla="*/ 958 w 1272"/>
                    <a:gd name="T27" fmla="*/ 1186 h 1274"/>
                    <a:gd name="T28" fmla="*/ 874 w 1272"/>
                    <a:gd name="T29" fmla="*/ 1228 h 1274"/>
                    <a:gd name="T30" fmla="*/ 786 w 1272"/>
                    <a:gd name="T31" fmla="*/ 1256 h 1274"/>
                    <a:gd name="T32" fmla="*/ 696 w 1272"/>
                    <a:gd name="T33" fmla="*/ 1272 h 1274"/>
                    <a:gd name="T34" fmla="*/ 604 w 1272"/>
                    <a:gd name="T35" fmla="*/ 1274 h 1274"/>
                    <a:gd name="T36" fmla="*/ 514 w 1272"/>
                    <a:gd name="T37" fmla="*/ 1262 h 1274"/>
                    <a:gd name="T38" fmla="*/ 424 w 1272"/>
                    <a:gd name="T39" fmla="*/ 1238 h 1274"/>
                    <a:gd name="T40" fmla="*/ 338 w 1272"/>
                    <a:gd name="T41" fmla="*/ 1200 h 1274"/>
                    <a:gd name="T42" fmla="*/ 256 w 1272"/>
                    <a:gd name="T43" fmla="*/ 1148 h 1274"/>
                    <a:gd name="T44" fmla="*/ 206 w 1272"/>
                    <a:gd name="T45" fmla="*/ 1106 h 1274"/>
                    <a:gd name="T46" fmla="*/ 140 w 1272"/>
                    <a:gd name="T47" fmla="*/ 1036 h 1274"/>
                    <a:gd name="T48" fmla="*/ 86 w 1272"/>
                    <a:gd name="T49" fmla="*/ 958 h 1274"/>
                    <a:gd name="T50" fmla="*/ 46 w 1272"/>
                    <a:gd name="T51" fmla="*/ 876 h 1274"/>
                    <a:gd name="T52" fmla="*/ 18 w 1272"/>
                    <a:gd name="T53" fmla="*/ 788 h 1274"/>
                    <a:gd name="T54" fmla="*/ 2 w 1272"/>
                    <a:gd name="T55" fmla="*/ 698 h 1274"/>
                    <a:gd name="T56" fmla="*/ 0 w 1272"/>
                    <a:gd name="T57" fmla="*/ 606 h 1274"/>
                    <a:gd name="T58" fmla="*/ 10 w 1272"/>
                    <a:gd name="T59" fmla="*/ 514 h 1274"/>
                    <a:gd name="T60" fmla="*/ 36 w 1272"/>
                    <a:gd name="T61" fmla="*/ 426 h 1274"/>
                    <a:gd name="T62" fmla="*/ 74 w 1272"/>
                    <a:gd name="T63" fmla="*/ 338 h 1274"/>
                    <a:gd name="T64" fmla="*/ 124 w 1272"/>
                    <a:gd name="T65" fmla="*/ 258 h 1274"/>
                    <a:gd name="T66" fmla="*/ 166 w 1272"/>
                    <a:gd name="T67" fmla="*/ 208 h 1274"/>
                    <a:gd name="T68" fmla="*/ 236 w 1272"/>
                    <a:gd name="T69" fmla="*/ 142 h 1274"/>
                    <a:gd name="T70" fmla="*/ 314 w 1272"/>
                    <a:gd name="T71" fmla="*/ 88 h 1274"/>
                    <a:gd name="T72" fmla="*/ 398 w 1272"/>
                    <a:gd name="T73" fmla="*/ 46 h 1274"/>
                    <a:gd name="T74" fmla="*/ 486 w 1272"/>
                    <a:gd name="T75" fmla="*/ 18 h 1274"/>
                    <a:gd name="T76" fmla="*/ 576 w 1272"/>
                    <a:gd name="T77" fmla="*/ 4 h 1274"/>
                    <a:gd name="T78" fmla="*/ 668 w 1272"/>
                    <a:gd name="T79" fmla="*/ 2 h 1274"/>
                    <a:gd name="T80" fmla="*/ 758 w 1272"/>
                    <a:gd name="T81" fmla="*/ 12 h 1274"/>
                    <a:gd name="T82" fmla="*/ 848 w 1272"/>
                    <a:gd name="T83" fmla="*/ 36 h 1274"/>
                    <a:gd name="T84" fmla="*/ 934 w 1272"/>
                    <a:gd name="T85" fmla="*/ 74 h 1274"/>
                    <a:gd name="T86" fmla="*/ 1016 w 1272"/>
                    <a:gd name="T87" fmla="*/ 126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72" h="1274">
                      <a:moveTo>
                        <a:pt x="1042" y="146"/>
                      </a:moveTo>
                      <a:lnTo>
                        <a:pt x="1042" y="146"/>
                      </a:lnTo>
                      <a:lnTo>
                        <a:pt x="1066" y="168"/>
                      </a:lnTo>
                      <a:lnTo>
                        <a:pt x="1090" y="190"/>
                      </a:lnTo>
                      <a:lnTo>
                        <a:pt x="1112" y="214"/>
                      </a:lnTo>
                      <a:lnTo>
                        <a:pt x="1132" y="238"/>
                      </a:lnTo>
                      <a:lnTo>
                        <a:pt x="1152" y="264"/>
                      </a:lnTo>
                      <a:lnTo>
                        <a:pt x="1170" y="290"/>
                      </a:lnTo>
                      <a:lnTo>
                        <a:pt x="1186" y="316"/>
                      </a:lnTo>
                      <a:lnTo>
                        <a:pt x="1200" y="342"/>
                      </a:lnTo>
                      <a:lnTo>
                        <a:pt x="1214" y="370"/>
                      </a:lnTo>
                      <a:lnTo>
                        <a:pt x="1226" y="398"/>
                      </a:lnTo>
                      <a:lnTo>
                        <a:pt x="1238" y="428"/>
                      </a:lnTo>
                      <a:lnTo>
                        <a:pt x="1246" y="456"/>
                      </a:lnTo>
                      <a:lnTo>
                        <a:pt x="1254" y="486"/>
                      </a:lnTo>
                      <a:lnTo>
                        <a:pt x="1260" y="516"/>
                      </a:lnTo>
                      <a:lnTo>
                        <a:pt x="1266" y="546"/>
                      </a:lnTo>
                      <a:lnTo>
                        <a:pt x="1270" y="576"/>
                      </a:lnTo>
                      <a:lnTo>
                        <a:pt x="1272" y="608"/>
                      </a:lnTo>
                      <a:lnTo>
                        <a:pt x="1272" y="638"/>
                      </a:lnTo>
                      <a:lnTo>
                        <a:pt x="1272" y="668"/>
                      </a:lnTo>
                      <a:lnTo>
                        <a:pt x="1270" y="700"/>
                      </a:lnTo>
                      <a:lnTo>
                        <a:pt x="1266" y="730"/>
                      </a:lnTo>
                      <a:lnTo>
                        <a:pt x="1260" y="760"/>
                      </a:lnTo>
                      <a:lnTo>
                        <a:pt x="1254" y="790"/>
                      </a:lnTo>
                      <a:lnTo>
                        <a:pt x="1246" y="820"/>
                      </a:lnTo>
                      <a:lnTo>
                        <a:pt x="1236" y="850"/>
                      </a:lnTo>
                      <a:lnTo>
                        <a:pt x="1226" y="878"/>
                      </a:lnTo>
                      <a:lnTo>
                        <a:pt x="1212" y="908"/>
                      </a:lnTo>
                      <a:lnTo>
                        <a:pt x="1198" y="936"/>
                      </a:lnTo>
                      <a:lnTo>
                        <a:pt x="1182" y="964"/>
                      </a:lnTo>
                      <a:lnTo>
                        <a:pt x="1166" y="990"/>
                      </a:lnTo>
                      <a:lnTo>
                        <a:pt x="1146" y="1016"/>
                      </a:lnTo>
                      <a:lnTo>
                        <a:pt x="1126" y="1042"/>
                      </a:lnTo>
                      <a:lnTo>
                        <a:pt x="1126" y="1042"/>
                      </a:lnTo>
                      <a:lnTo>
                        <a:pt x="1106" y="1068"/>
                      </a:lnTo>
                      <a:lnTo>
                        <a:pt x="1082" y="1090"/>
                      </a:lnTo>
                      <a:lnTo>
                        <a:pt x="1060" y="1112"/>
                      </a:lnTo>
                      <a:lnTo>
                        <a:pt x="1036" y="1134"/>
                      </a:lnTo>
                      <a:lnTo>
                        <a:pt x="1010" y="1152"/>
                      </a:lnTo>
                      <a:lnTo>
                        <a:pt x="984" y="1170"/>
                      </a:lnTo>
                      <a:lnTo>
                        <a:pt x="958" y="1186"/>
                      </a:lnTo>
                      <a:lnTo>
                        <a:pt x="930" y="1202"/>
                      </a:lnTo>
                      <a:lnTo>
                        <a:pt x="902" y="1216"/>
                      </a:lnTo>
                      <a:lnTo>
                        <a:pt x="874" y="1228"/>
                      </a:lnTo>
                      <a:lnTo>
                        <a:pt x="846" y="1238"/>
                      </a:lnTo>
                      <a:lnTo>
                        <a:pt x="816" y="1248"/>
                      </a:lnTo>
                      <a:lnTo>
                        <a:pt x="786" y="1256"/>
                      </a:lnTo>
                      <a:lnTo>
                        <a:pt x="756" y="1262"/>
                      </a:lnTo>
                      <a:lnTo>
                        <a:pt x="726" y="1268"/>
                      </a:lnTo>
                      <a:lnTo>
                        <a:pt x="696" y="1272"/>
                      </a:lnTo>
                      <a:lnTo>
                        <a:pt x="666" y="1274"/>
                      </a:lnTo>
                      <a:lnTo>
                        <a:pt x="636" y="1274"/>
                      </a:lnTo>
                      <a:lnTo>
                        <a:pt x="604" y="1274"/>
                      </a:lnTo>
                      <a:lnTo>
                        <a:pt x="574" y="1270"/>
                      </a:lnTo>
                      <a:lnTo>
                        <a:pt x="544" y="1268"/>
                      </a:lnTo>
                      <a:lnTo>
                        <a:pt x="514" y="1262"/>
                      </a:lnTo>
                      <a:lnTo>
                        <a:pt x="484" y="1256"/>
                      </a:lnTo>
                      <a:lnTo>
                        <a:pt x="454" y="1248"/>
                      </a:lnTo>
                      <a:lnTo>
                        <a:pt x="424" y="1238"/>
                      </a:lnTo>
                      <a:lnTo>
                        <a:pt x="394" y="1226"/>
                      </a:lnTo>
                      <a:lnTo>
                        <a:pt x="366" y="1214"/>
                      </a:lnTo>
                      <a:lnTo>
                        <a:pt x="338" y="1200"/>
                      </a:lnTo>
                      <a:lnTo>
                        <a:pt x="310" y="1184"/>
                      </a:lnTo>
                      <a:lnTo>
                        <a:pt x="282" y="1166"/>
                      </a:lnTo>
                      <a:lnTo>
                        <a:pt x="256" y="1148"/>
                      </a:lnTo>
                      <a:lnTo>
                        <a:pt x="230" y="1128"/>
                      </a:lnTo>
                      <a:lnTo>
                        <a:pt x="230" y="1128"/>
                      </a:lnTo>
                      <a:lnTo>
                        <a:pt x="206" y="1106"/>
                      </a:lnTo>
                      <a:lnTo>
                        <a:pt x="182" y="1084"/>
                      </a:lnTo>
                      <a:lnTo>
                        <a:pt x="160" y="1060"/>
                      </a:lnTo>
                      <a:lnTo>
                        <a:pt x="140" y="1036"/>
                      </a:lnTo>
                      <a:lnTo>
                        <a:pt x="120" y="1012"/>
                      </a:lnTo>
                      <a:lnTo>
                        <a:pt x="102" y="986"/>
                      </a:lnTo>
                      <a:lnTo>
                        <a:pt x="86" y="958"/>
                      </a:lnTo>
                      <a:lnTo>
                        <a:pt x="72" y="932"/>
                      </a:lnTo>
                      <a:lnTo>
                        <a:pt x="58" y="904"/>
                      </a:lnTo>
                      <a:lnTo>
                        <a:pt x="46" y="876"/>
                      </a:lnTo>
                      <a:lnTo>
                        <a:pt x="34" y="846"/>
                      </a:lnTo>
                      <a:lnTo>
                        <a:pt x="26" y="818"/>
                      </a:lnTo>
                      <a:lnTo>
                        <a:pt x="18" y="788"/>
                      </a:lnTo>
                      <a:lnTo>
                        <a:pt x="10" y="758"/>
                      </a:lnTo>
                      <a:lnTo>
                        <a:pt x="6" y="728"/>
                      </a:lnTo>
                      <a:lnTo>
                        <a:pt x="2" y="698"/>
                      </a:lnTo>
                      <a:lnTo>
                        <a:pt x="0" y="668"/>
                      </a:lnTo>
                      <a:lnTo>
                        <a:pt x="0" y="636"/>
                      </a:lnTo>
                      <a:lnTo>
                        <a:pt x="0" y="606"/>
                      </a:lnTo>
                      <a:lnTo>
                        <a:pt x="2" y="576"/>
                      </a:lnTo>
                      <a:lnTo>
                        <a:pt x="6" y="544"/>
                      </a:lnTo>
                      <a:lnTo>
                        <a:pt x="10" y="514"/>
                      </a:lnTo>
                      <a:lnTo>
                        <a:pt x="18" y="484"/>
                      </a:lnTo>
                      <a:lnTo>
                        <a:pt x="26" y="454"/>
                      </a:lnTo>
                      <a:lnTo>
                        <a:pt x="36" y="426"/>
                      </a:lnTo>
                      <a:lnTo>
                        <a:pt x="46" y="396"/>
                      </a:lnTo>
                      <a:lnTo>
                        <a:pt x="60" y="368"/>
                      </a:lnTo>
                      <a:lnTo>
                        <a:pt x="74" y="338"/>
                      </a:lnTo>
                      <a:lnTo>
                        <a:pt x="88" y="312"/>
                      </a:lnTo>
                      <a:lnTo>
                        <a:pt x="106" y="284"/>
                      </a:lnTo>
                      <a:lnTo>
                        <a:pt x="124" y="258"/>
                      </a:lnTo>
                      <a:lnTo>
                        <a:pt x="146" y="232"/>
                      </a:lnTo>
                      <a:lnTo>
                        <a:pt x="146" y="232"/>
                      </a:lnTo>
                      <a:lnTo>
                        <a:pt x="166" y="208"/>
                      </a:lnTo>
                      <a:lnTo>
                        <a:pt x="190" y="184"/>
                      </a:lnTo>
                      <a:lnTo>
                        <a:pt x="212" y="162"/>
                      </a:lnTo>
                      <a:lnTo>
                        <a:pt x="236" y="142"/>
                      </a:lnTo>
                      <a:lnTo>
                        <a:pt x="262" y="122"/>
                      </a:lnTo>
                      <a:lnTo>
                        <a:pt x="288" y="104"/>
                      </a:lnTo>
                      <a:lnTo>
                        <a:pt x="314" y="88"/>
                      </a:lnTo>
                      <a:lnTo>
                        <a:pt x="342" y="72"/>
                      </a:lnTo>
                      <a:lnTo>
                        <a:pt x="370" y="58"/>
                      </a:lnTo>
                      <a:lnTo>
                        <a:pt x="398" y="46"/>
                      </a:lnTo>
                      <a:lnTo>
                        <a:pt x="426" y="36"/>
                      </a:lnTo>
                      <a:lnTo>
                        <a:pt x="456" y="26"/>
                      </a:lnTo>
                      <a:lnTo>
                        <a:pt x="486" y="18"/>
                      </a:lnTo>
                      <a:lnTo>
                        <a:pt x="516" y="12"/>
                      </a:lnTo>
                      <a:lnTo>
                        <a:pt x="546" y="8"/>
                      </a:lnTo>
                      <a:lnTo>
                        <a:pt x="576" y="4"/>
                      </a:lnTo>
                      <a:lnTo>
                        <a:pt x="606" y="2"/>
                      </a:lnTo>
                      <a:lnTo>
                        <a:pt x="636" y="0"/>
                      </a:lnTo>
                      <a:lnTo>
                        <a:pt x="668" y="2"/>
                      </a:lnTo>
                      <a:lnTo>
                        <a:pt x="698" y="4"/>
                      </a:lnTo>
                      <a:lnTo>
                        <a:pt x="728" y="8"/>
                      </a:lnTo>
                      <a:lnTo>
                        <a:pt x="758" y="12"/>
                      </a:lnTo>
                      <a:lnTo>
                        <a:pt x="788" y="18"/>
                      </a:lnTo>
                      <a:lnTo>
                        <a:pt x="818" y="28"/>
                      </a:lnTo>
                      <a:lnTo>
                        <a:pt x="848" y="36"/>
                      </a:lnTo>
                      <a:lnTo>
                        <a:pt x="878" y="48"/>
                      </a:lnTo>
                      <a:lnTo>
                        <a:pt x="906" y="60"/>
                      </a:lnTo>
                      <a:lnTo>
                        <a:pt x="934" y="74"/>
                      </a:lnTo>
                      <a:lnTo>
                        <a:pt x="962" y="90"/>
                      </a:lnTo>
                      <a:lnTo>
                        <a:pt x="990" y="108"/>
                      </a:lnTo>
                      <a:lnTo>
                        <a:pt x="1016" y="126"/>
                      </a:lnTo>
                      <a:lnTo>
                        <a:pt x="1042" y="146"/>
                      </a:lnTo>
                      <a:lnTo>
                        <a:pt x="1042" y="146"/>
                      </a:lnTo>
                      <a:close/>
                    </a:path>
                  </a:pathLst>
                </a:custGeom>
                <a:solidFill>
                  <a:schemeClr val="bg1"/>
                </a:solidFill>
                <a:ln w="57150">
                  <a:solidFill>
                    <a:schemeClr val="tx2">
                      <a:lumMod val="20000"/>
                      <a:lumOff val="80000"/>
                    </a:schemeClr>
                  </a:solidFill>
                </a:ln>
              </p:spPr>
              <p:txBody>
                <a:bodyPr vert="horz" wrap="square" lIns="91440" tIns="45720" rIns="91440" bIns="45720" numCol="1" anchor="t" anchorCtr="0" compatLnSpc="1">
                  <a:prstTxWarp prst="textNoShape">
                    <a:avLst/>
                  </a:prstTxWarp>
                </a:bodyPr>
                <a:lstStyle/>
                <a:p>
                  <a:endParaRPr lang="id-ID"/>
                </a:p>
              </p:txBody>
            </p:sp>
            <p:sp>
              <p:nvSpPr>
                <p:cNvPr id="48" name="išḷiḍè">
                  <a:extLst>
                    <a:ext uri="{FF2B5EF4-FFF2-40B4-BE49-F238E27FC236}">
                      <a16:creationId xmlns:a16="http://schemas.microsoft.com/office/drawing/2014/main" id="{10CE9361-2920-49D4-B339-8194E9A0B429}"/>
                    </a:ext>
                  </a:extLst>
                </p:cNvPr>
                <p:cNvSpPr/>
                <p:nvPr/>
              </p:nvSpPr>
              <p:spPr>
                <a:xfrm>
                  <a:off x="5829151" y="3390009"/>
                  <a:ext cx="533699" cy="547632"/>
                </a:xfrm>
                <a:custGeom>
                  <a:avLst/>
                  <a:gdLst>
                    <a:gd name="T0" fmla="*/ 4313 w 5734"/>
                    <a:gd name="T1" fmla="*/ 3918 h 5892"/>
                    <a:gd name="T2" fmla="*/ 5734 w 5734"/>
                    <a:gd name="T3" fmla="*/ 2497 h 5892"/>
                    <a:gd name="T4" fmla="*/ 4313 w 5734"/>
                    <a:gd name="T5" fmla="*/ 1076 h 5892"/>
                    <a:gd name="T6" fmla="*/ 4149 w 5734"/>
                    <a:gd name="T7" fmla="*/ 1085 h 5892"/>
                    <a:gd name="T8" fmla="*/ 3733 w 5734"/>
                    <a:gd name="T9" fmla="*/ 378 h 5892"/>
                    <a:gd name="T10" fmla="*/ 2768 w 5734"/>
                    <a:gd name="T11" fmla="*/ 0 h 5892"/>
                    <a:gd name="T12" fmla="*/ 1389 w 5734"/>
                    <a:gd name="T13" fmla="*/ 1076 h 5892"/>
                    <a:gd name="T14" fmla="*/ 0 w 5734"/>
                    <a:gd name="T15" fmla="*/ 2497 h 5892"/>
                    <a:gd name="T16" fmla="*/ 1421 w 5734"/>
                    <a:gd name="T17" fmla="*/ 3918 h 5892"/>
                    <a:gd name="T18" fmla="*/ 2140 w 5734"/>
                    <a:gd name="T19" fmla="*/ 3918 h 5892"/>
                    <a:gd name="T20" fmla="*/ 2140 w 5734"/>
                    <a:gd name="T21" fmla="*/ 4472 h 5892"/>
                    <a:gd name="T22" fmla="*/ 1315 w 5734"/>
                    <a:gd name="T23" fmla="*/ 4472 h 5892"/>
                    <a:gd name="T24" fmla="*/ 954 w 5734"/>
                    <a:gd name="T25" fmla="*/ 4259 h 5892"/>
                    <a:gd name="T26" fmla="*/ 540 w 5734"/>
                    <a:gd name="T27" fmla="*/ 4672 h 5892"/>
                    <a:gd name="T28" fmla="*/ 954 w 5734"/>
                    <a:gd name="T29" fmla="*/ 5086 h 5892"/>
                    <a:gd name="T30" fmla="*/ 1315 w 5734"/>
                    <a:gd name="T31" fmla="*/ 4872 h 5892"/>
                    <a:gd name="T32" fmla="*/ 2340 w 5734"/>
                    <a:gd name="T33" fmla="*/ 4872 h 5892"/>
                    <a:gd name="T34" fmla="*/ 2540 w 5734"/>
                    <a:gd name="T35" fmla="*/ 4672 h 5892"/>
                    <a:gd name="T36" fmla="*/ 2540 w 5734"/>
                    <a:gd name="T37" fmla="*/ 3918 h 5892"/>
                    <a:gd name="T38" fmla="*/ 2667 w 5734"/>
                    <a:gd name="T39" fmla="*/ 3918 h 5892"/>
                    <a:gd name="T40" fmla="*/ 2667 w 5734"/>
                    <a:gd name="T41" fmla="*/ 5117 h 5892"/>
                    <a:gd name="T42" fmla="*/ 2454 w 5734"/>
                    <a:gd name="T43" fmla="*/ 5479 h 5892"/>
                    <a:gd name="T44" fmla="*/ 2867 w 5734"/>
                    <a:gd name="T45" fmla="*/ 5892 h 5892"/>
                    <a:gd name="T46" fmla="*/ 3280 w 5734"/>
                    <a:gd name="T47" fmla="*/ 5479 h 5892"/>
                    <a:gd name="T48" fmla="*/ 3067 w 5734"/>
                    <a:gd name="T49" fmla="*/ 5117 h 5892"/>
                    <a:gd name="T50" fmla="*/ 3067 w 5734"/>
                    <a:gd name="T51" fmla="*/ 3918 h 5892"/>
                    <a:gd name="T52" fmla="*/ 3194 w 5734"/>
                    <a:gd name="T53" fmla="*/ 3918 h 5892"/>
                    <a:gd name="T54" fmla="*/ 3194 w 5734"/>
                    <a:gd name="T55" fmla="*/ 4691 h 5892"/>
                    <a:gd name="T56" fmla="*/ 3394 w 5734"/>
                    <a:gd name="T57" fmla="*/ 4891 h 5892"/>
                    <a:gd name="T58" fmla="*/ 4430 w 5734"/>
                    <a:gd name="T59" fmla="*/ 4891 h 5892"/>
                    <a:gd name="T60" fmla="*/ 4780 w 5734"/>
                    <a:gd name="T61" fmla="*/ 5085 h 5892"/>
                    <a:gd name="T62" fmla="*/ 5194 w 5734"/>
                    <a:gd name="T63" fmla="*/ 4672 h 5892"/>
                    <a:gd name="T64" fmla="*/ 4780 w 5734"/>
                    <a:gd name="T65" fmla="*/ 4259 h 5892"/>
                    <a:gd name="T66" fmla="*/ 4409 w 5734"/>
                    <a:gd name="T67" fmla="*/ 4491 h 5892"/>
                    <a:gd name="T68" fmla="*/ 3594 w 5734"/>
                    <a:gd name="T69" fmla="*/ 4491 h 5892"/>
                    <a:gd name="T70" fmla="*/ 3594 w 5734"/>
                    <a:gd name="T71" fmla="*/ 3918 h 5892"/>
                    <a:gd name="T72" fmla="*/ 4313 w 5734"/>
                    <a:gd name="T73" fmla="*/ 3918 h 58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734" h="5892">
                      <a:moveTo>
                        <a:pt x="4313" y="3918"/>
                      </a:moveTo>
                      <a:cubicBezTo>
                        <a:pt x="5096" y="3918"/>
                        <a:pt x="5734" y="3280"/>
                        <a:pt x="5734" y="2497"/>
                      </a:cubicBezTo>
                      <a:cubicBezTo>
                        <a:pt x="5734" y="1713"/>
                        <a:pt x="5096" y="1076"/>
                        <a:pt x="4313" y="1076"/>
                      </a:cubicBezTo>
                      <a:cubicBezTo>
                        <a:pt x="4258" y="1076"/>
                        <a:pt x="4203" y="1079"/>
                        <a:pt x="4149" y="1085"/>
                      </a:cubicBezTo>
                      <a:cubicBezTo>
                        <a:pt x="4084" y="816"/>
                        <a:pt x="3940" y="570"/>
                        <a:pt x="3733" y="378"/>
                      </a:cubicBezTo>
                      <a:cubicBezTo>
                        <a:pt x="3470" y="134"/>
                        <a:pt x="3127" y="0"/>
                        <a:pt x="2768" y="0"/>
                      </a:cubicBezTo>
                      <a:cubicBezTo>
                        <a:pt x="2107" y="0"/>
                        <a:pt x="1544" y="451"/>
                        <a:pt x="1389" y="1076"/>
                      </a:cubicBezTo>
                      <a:cubicBezTo>
                        <a:pt x="620" y="1093"/>
                        <a:pt x="0" y="1724"/>
                        <a:pt x="0" y="2497"/>
                      </a:cubicBezTo>
                      <a:cubicBezTo>
                        <a:pt x="0" y="3281"/>
                        <a:pt x="638" y="3918"/>
                        <a:pt x="1421" y="3918"/>
                      </a:cubicBezTo>
                      <a:lnTo>
                        <a:pt x="2140" y="3918"/>
                      </a:lnTo>
                      <a:lnTo>
                        <a:pt x="2140" y="4472"/>
                      </a:lnTo>
                      <a:lnTo>
                        <a:pt x="1315" y="4472"/>
                      </a:lnTo>
                      <a:cubicBezTo>
                        <a:pt x="1245" y="4345"/>
                        <a:pt x="1109" y="4259"/>
                        <a:pt x="954" y="4259"/>
                      </a:cubicBezTo>
                      <a:cubicBezTo>
                        <a:pt x="726" y="4259"/>
                        <a:pt x="540" y="4444"/>
                        <a:pt x="540" y="4672"/>
                      </a:cubicBezTo>
                      <a:cubicBezTo>
                        <a:pt x="540" y="4900"/>
                        <a:pt x="726" y="5086"/>
                        <a:pt x="954" y="5086"/>
                      </a:cubicBezTo>
                      <a:cubicBezTo>
                        <a:pt x="1109" y="5086"/>
                        <a:pt x="1245" y="4999"/>
                        <a:pt x="1315" y="4872"/>
                      </a:cubicBezTo>
                      <a:lnTo>
                        <a:pt x="2340" y="4872"/>
                      </a:lnTo>
                      <a:cubicBezTo>
                        <a:pt x="2451" y="4872"/>
                        <a:pt x="2540" y="4783"/>
                        <a:pt x="2540" y="4672"/>
                      </a:cubicBezTo>
                      <a:lnTo>
                        <a:pt x="2540" y="3918"/>
                      </a:lnTo>
                      <a:lnTo>
                        <a:pt x="2667" y="3918"/>
                      </a:lnTo>
                      <a:lnTo>
                        <a:pt x="2667" y="5117"/>
                      </a:lnTo>
                      <a:cubicBezTo>
                        <a:pt x="2540" y="5188"/>
                        <a:pt x="2454" y="5323"/>
                        <a:pt x="2454" y="5479"/>
                      </a:cubicBezTo>
                      <a:cubicBezTo>
                        <a:pt x="2454" y="5707"/>
                        <a:pt x="2639" y="5892"/>
                        <a:pt x="2867" y="5892"/>
                      </a:cubicBezTo>
                      <a:cubicBezTo>
                        <a:pt x="3095" y="5892"/>
                        <a:pt x="3280" y="5707"/>
                        <a:pt x="3280" y="5479"/>
                      </a:cubicBezTo>
                      <a:cubicBezTo>
                        <a:pt x="3280" y="5323"/>
                        <a:pt x="3194" y="5188"/>
                        <a:pt x="3067" y="5117"/>
                      </a:cubicBezTo>
                      <a:lnTo>
                        <a:pt x="3067" y="3918"/>
                      </a:lnTo>
                      <a:lnTo>
                        <a:pt x="3194" y="3918"/>
                      </a:lnTo>
                      <a:lnTo>
                        <a:pt x="3194" y="4691"/>
                      </a:lnTo>
                      <a:cubicBezTo>
                        <a:pt x="3194" y="4802"/>
                        <a:pt x="3283" y="4891"/>
                        <a:pt x="3394" y="4891"/>
                      </a:cubicBezTo>
                      <a:lnTo>
                        <a:pt x="4430" y="4891"/>
                      </a:lnTo>
                      <a:cubicBezTo>
                        <a:pt x="4503" y="5008"/>
                        <a:pt x="4633" y="5085"/>
                        <a:pt x="4780" y="5085"/>
                      </a:cubicBezTo>
                      <a:cubicBezTo>
                        <a:pt x="5008" y="5085"/>
                        <a:pt x="5194" y="4900"/>
                        <a:pt x="5194" y="4672"/>
                      </a:cubicBezTo>
                      <a:cubicBezTo>
                        <a:pt x="5194" y="4444"/>
                        <a:pt x="5008" y="4259"/>
                        <a:pt x="4780" y="4259"/>
                      </a:cubicBezTo>
                      <a:cubicBezTo>
                        <a:pt x="4617" y="4259"/>
                        <a:pt x="4476" y="4354"/>
                        <a:pt x="4409" y="4491"/>
                      </a:cubicBezTo>
                      <a:lnTo>
                        <a:pt x="3594" y="4491"/>
                      </a:lnTo>
                      <a:lnTo>
                        <a:pt x="3594" y="3918"/>
                      </a:lnTo>
                      <a:lnTo>
                        <a:pt x="4313" y="3918"/>
                      </a:lnTo>
                      <a:close/>
                    </a:path>
                  </a:pathLst>
                </a:custGeom>
                <a:solidFill>
                  <a:schemeClr val="accent1"/>
                </a:solidFill>
                <a:ln w="12700">
                  <a:miter lim="400000"/>
                </a:ln>
              </p:spPr>
              <p:txBody>
                <a:bodyPr lIns="19045" tIns="19045" rIns="19045" bIns="19045" anchor="ct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defTabSz="228532"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defRPr>
                  </a:pPr>
                  <a:endParaRPr sz="1500">
                    <a:solidFill>
                      <a:srgbClr val="FFFFFF"/>
                    </a:solidFill>
                    <a:effectLst>
                      <a:outerShdw blurRad="38100" dist="12700" dir="5400000" rotWithShape="0">
                        <a:srgbClr val="000000">
                          <a:alpha val="50000"/>
                        </a:srgbClr>
                      </a:outerShdw>
                    </a:effectLst>
                  </a:endParaRPr>
                </a:p>
              </p:txBody>
            </p:sp>
          </p:grpSp>
        </p:grpSp>
        <p:grpSp>
          <p:nvGrpSpPr>
            <p:cNvPr id="29" name="ïśliďè">
              <a:extLst>
                <a:ext uri="{FF2B5EF4-FFF2-40B4-BE49-F238E27FC236}">
                  <a16:creationId xmlns:a16="http://schemas.microsoft.com/office/drawing/2014/main" id="{DB14E927-E72A-40EF-A46F-7C60E2432E85}"/>
                </a:ext>
              </a:extLst>
            </p:cNvPr>
            <p:cNvGrpSpPr/>
            <p:nvPr/>
          </p:nvGrpSpPr>
          <p:grpSpPr>
            <a:xfrm>
              <a:off x="6109699" y="3047115"/>
              <a:ext cx="5410789" cy="1104745"/>
              <a:chOff x="6109699" y="2574000"/>
              <a:chExt cx="5410789" cy="1104745"/>
            </a:xfrm>
          </p:grpSpPr>
          <p:grpSp>
            <p:nvGrpSpPr>
              <p:cNvPr id="39" name="iŝḻidê">
                <a:extLst>
                  <a:ext uri="{FF2B5EF4-FFF2-40B4-BE49-F238E27FC236}">
                    <a16:creationId xmlns:a16="http://schemas.microsoft.com/office/drawing/2014/main" id="{F3170E5B-ADD8-49E5-8DF6-176C39BA1B88}"/>
                  </a:ext>
                </a:extLst>
              </p:cNvPr>
              <p:cNvGrpSpPr/>
              <p:nvPr/>
            </p:nvGrpSpPr>
            <p:grpSpPr>
              <a:xfrm>
                <a:off x="7191818" y="2574000"/>
                <a:ext cx="4328670" cy="1104745"/>
                <a:chOff x="666932" y="4425289"/>
                <a:chExt cx="3082945" cy="1104745"/>
              </a:xfrm>
            </p:grpSpPr>
            <p:sp>
              <p:nvSpPr>
                <p:cNvPr id="43" name="îṧļîḍé">
                  <a:extLst>
                    <a:ext uri="{FF2B5EF4-FFF2-40B4-BE49-F238E27FC236}">
                      <a16:creationId xmlns:a16="http://schemas.microsoft.com/office/drawing/2014/main" id="{ABA9B89B-B975-45C3-AB85-9F6E9F1B6B2B}"/>
                    </a:ext>
                  </a:extLst>
                </p:cNvPr>
                <p:cNvSpPr txBox="1"/>
                <p:nvPr/>
              </p:nvSpPr>
              <p:spPr bwMode="auto">
                <a:xfrm>
                  <a:off x="666932" y="4425289"/>
                  <a:ext cx="3082945"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eaLnBrk="1" hangingPunct="1">
                    <a:lnSpc>
                      <a:spcPct val="100000"/>
                    </a:lnSpc>
                    <a:spcBef>
                      <a:spcPct val="0"/>
                    </a:spcBef>
                  </a:pPr>
                  <a:r>
                    <a:rPr lang="en-US" altLang="zh-CN" sz="2000" b="1" dirty="0"/>
                    <a:t>Robot platform design</a:t>
                  </a:r>
                </a:p>
              </p:txBody>
            </p:sp>
            <p:sp>
              <p:nvSpPr>
                <p:cNvPr id="44" name="ïṩļiḓé">
                  <a:extLst>
                    <a:ext uri="{FF2B5EF4-FFF2-40B4-BE49-F238E27FC236}">
                      <a16:creationId xmlns:a16="http://schemas.microsoft.com/office/drawing/2014/main" id="{635906C2-7F52-4587-981B-E4B27BE8F0C3}"/>
                    </a:ext>
                  </a:extLst>
                </p:cNvPr>
                <p:cNvSpPr/>
                <p:nvPr/>
              </p:nvSpPr>
              <p:spPr bwMode="auto">
                <a:xfrm>
                  <a:off x="666932" y="4867096"/>
                  <a:ext cx="3082945" cy="662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lnSpcReduction="10000"/>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marL="171450" indent="-171450">
                    <a:lnSpc>
                      <a:spcPct val="150000"/>
                    </a:lnSpc>
                    <a:buFont typeface="Arial" panose="020B0604020202020204" pitchFamily="34" charset="0"/>
                    <a:buChar char="•"/>
                  </a:pPr>
                  <a:r>
                    <a:rPr lang="en-US" altLang="zh-CN" sz="1400" dirty="0"/>
                    <a:t>Dynamics analysis </a:t>
                  </a:r>
                </a:p>
                <a:p>
                  <a:pPr marL="171450" indent="-171450">
                    <a:lnSpc>
                      <a:spcPct val="150000"/>
                    </a:lnSpc>
                    <a:buFont typeface="Arial" panose="020B0604020202020204" pitchFamily="34" charset="0"/>
                    <a:buChar char="•"/>
                  </a:pPr>
                  <a:r>
                    <a:rPr lang="en-US" altLang="zh-CN" sz="1400" dirty="0"/>
                    <a:t>Performance parameters</a:t>
                  </a:r>
                </a:p>
              </p:txBody>
            </p:sp>
          </p:grpSp>
          <p:grpSp>
            <p:nvGrpSpPr>
              <p:cNvPr id="40" name="i$líḍé">
                <a:extLst>
                  <a:ext uri="{FF2B5EF4-FFF2-40B4-BE49-F238E27FC236}">
                    <a16:creationId xmlns:a16="http://schemas.microsoft.com/office/drawing/2014/main" id="{D9507B0C-4DEA-4A28-912D-791E493D7DDE}"/>
                  </a:ext>
                </a:extLst>
              </p:cNvPr>
              <p:cNvGrpSpPr/>
              <p:nvPr/>
            </p:nvGrpSpPr>
            <p:grpSpPr>
              <a:xfrm>
                <a:off x="6109699" y="2676010"/>
                <a:ext cx="899312" cy="900726"/>
                <a:chOff x="5646344" y="3213462"/>
                <a:chExt cx="899312" cy="900726"/>
              </a:xfrm>
            </p:grpSpPr>
            <p:sp>
              <p:nvSpPr>
                <p:cNvPr id="41" name="íŝľîḑe">
                  <a:extLst>
                    <a:ext uri="{FF2B5EF4-FFF2-40B4-BE49-F238E27FC236}">
                      <a16:creationId xmlns:a16="http://schemas.microsoft.com/office/drawing/2014/main" id="{54D00226-5CDE-4ADE-A48A-568A3F3FB5FD}"/>
                    </a:ext>
                  </a:extLst>
                </p:cNvPr>
                <p:cNvSpPr/>
                <p:nvPr/>
              </p:nvSpPr>
              <p:spPr bwMode="auto">
                <a:xfrm>
                  <a:off x="5646344" y="3213462"/>
                  <a:ext cx="899312" cy="900726"/>
                </a:xfrm>
                <a:custGeom>
                  <a:avLst/>
                  <a:gdLst>
                    <a:gd name="T0" fmla="*/ 1066 w 1272"/>
                    <a:gd name="T1" fmla="*/ 168 h 1274"/>
                    <a:gd name="T2" fmla="*/ 1132 w 1272"/>
                    <a:gd name="T3" fmla="*/ 238 h 1274"/>
                    <a:gd name="T4" fmla="*/ 1186 w 1272"/>
                    <a:gd name="T5" fmla="*/ 316 h 1274"/>
                    <a:gd name="T6" fmla="*/ 1226 w 1272"/>
                    <a:gd name="T7" fmla="*/ 398 h 1274"/>
                    <a:gd name="T8" fmla="*/ 1254 w 1272"/>
                    <a:gd name="T9" fmla="*/ 486 h 1274"/>
                    <a:gd name="T10" fmla="*/ 1270 w 1272"/>
                    <a:gd name="T11" fmla="*/ 576 h 1274"/>
                    <a:gd name="T12" fmla="*/ 1272 w 1272"/>
                    <a:gd name="T13" fmla="*/ 668 h 1274"/>
                    <a:gd name="T14" fmla="*/ 1260 w 1272"/>
                    <a:gd name="T15" fmla="*/ 760 h 1274"/>
                    <a:gd name="T16" fmla="*/ 1236 w 1272"/>
                    <a:gd name="T17" fmla="*/ 850 h 1274"/>
                    <a:gd name="T18" fmla="*/ 1198 w 1272"/>
                    <a:gd name="T19" fmla="*/ 936 h 1274"/>
                    <a:gd name="T20" fmla="*/ 1146 w 1272"/>
                    <a:gd name="T21" fmla="*/ 1016 h 1274"/>
                    <a:gd name="T22" fmla="*/ 1106 w 1272"/>
                    <a:gd name="T23" fmla="*/ 1068 h 1274"/>
                    <a:gd name="T24" fmla="*/ 1036 w 1272"/>
                    <a:gd name="T25" fmla="*/ 1134 h 1274"/>
                    <a:gd name="T26" fmla="*/ 958 w 1272"/>
                    <a:gd name="T27" fmla="*/ 1186 h 1274"/>
                    <a:gd name="T28" fmla="*/ 874 w 1272"/>
                    <a:gd name="T29" fmla="*/ 1228 h 1274"/>
                    <a:gd name="T30" fmla="*/ 786 w 1272"/>
                    <a:gd name="T31" fmla="*/ 1256 h 1274"/>
                    <a:gd name="T32" fmla="*/ 696 w 1272"/>
                    <a:gd name="T33" fmla="*/ 1272 h 1274"/>
                    <a:gd name="T34" fmla="*/ 604 w 1272"/>
                    <a:gd name="T35" fmla="*/ 1274 h 1274"/>
                    <a:gd name="T36" fmla="*/ 514 w 1272"/>
                    <a:gd name="T37" fmla="*/ 1262 h 1274"/>
                    <a:gd name="T38" fmla="*/ 424 w 1272"/>
                    <a:gd name="T39" fmla="*/ 1238 h 1274"/>
                    <a:gd name="T40" fmla="*/ 338 w 1272"/>
                    <a:gd name="T41" fmla="*/ 1200 h 1274"/>
                    <a:gd name="T42" fmla="*/ 256 w 1272"/>
                    <a:gd name="T43" fmla="*/ 1148 h 1274"/>
                    <a:gd name="T44" fmla="*/ 206 w 1272"/>
                    <a:gd name="T45" fmla="*/ 1106 h 1274"/>
                    <a:gd name="T46" fmla="*/ 140 w 1272"/>
                    <a:gd name="T47" fmla="*/ 1036 h 1274"/>
                    <a:gd name="T48" fmla="*/ 86 w 1272"/>
                    <a:gd name="T49" fmla="*/ 958 h 1274"/>
                    <a:gd name="T50" fmla="*/ 46 w 1272"/>
                    <a:gd name="T51" fmla="*/ 876 h 1274"/>
                    <a:gd name="T52" fmla="*/ 18 w 1272"/>
                    <a:gd name="T53" fmla="*/ 788 h 1274"/>
                    <a:gd name="T54" fmla="*/ 2 w 1272"/>
                    <a:gd name="T55" fmla="*/ 698 h 1274"/>
                    <a:gd name="T56" fmla="*/ 0 w 1272"/>
                    <a:gd name="T57" fmla="*/ 606 h 1274"/>
                    <a:gd name="T58" fmla="*/ 10 w 1272"/>
                    <a:gd name="T59" fmla="*/ 514 h 1274"/>
                    <a:gd name="T60" fmla="*/ 36 w 1272"/>
                    <a:gd name="T61" fmla="*/ 426 h 1274"/>
                    <a:gd name="T62" fmla="*/ 74 w 1272"/>
                    <a:gd name="T63" fmla="*/ 338 h 1274"/>
                    <a:gd name="T64" fmla="*/ 124 w 1272"/>
                    <a:gd name="T65" fmla="*/ 258 h 1274"/>
                    <a:gd name="T66" fmla="*/ 166 w 1272"/>
                    <a:gd name="T67" fmla="*/ 208 h 1274"/>
                    <a:gd name="T68" fmla="*/ 236 w 1272"/>
                    <a:gd name="T69" fmla="*/ 142 h 1274"/>
                    <a:gd name="T70" fmla="*/ 314 w 1272"/>
                    <a:gd name="T71" fmla="*/ 88 h 1274"/>
                    <a:gd name="T72" fmla="*/ 398 w 1272"/>
                    <a:gd name="T73" fmla="*/ 46 h 1274"/>
                    <a:gd name="T74" fmla="*/ 486 w 1272"/>
                    <a:gd name="T75" fmla="*/ 18 h 1274"/>
                    <a:gd name="T76" fmla="*/ 576 w 1272"/>
                    <a:gd name="T77" fmla="*/ 4 h 1274"/>
                    <a:gd name="T78" fmla="*/ 668 w 1272"/>
                    <a:gd name="T79" fmla="*/ 2 h 1274"/>
                    <a:gd name="T80" fmla="*/ 758 w 1272"/>
                    <a:gd name="T81" fmla="*/ 12 h 1274"/>
                    <a:gd name="T82" fmla="*/ 848 w 1272"/>
                    <a:gd name="T83" fmla="*/ 36 h 1274"/>
                    <a:gd name="T84" fmla="*/ 934 w 1272"/>
                    <a:gd name="T85" fmla="*/ 74 h 1274"/>
                    <a:gd name="T86" fmla="*/ 1016 w 1272"/>
                    <a:gd name="T87" fmla="*/ 126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72" h="1274">
                      <a:moveTo>
                        <a:pt x="1042" y="146"/>
                      </a:moveTo>
                      <a:lnTo>
                        <a:pt x="1042" y="146"/>
                      </a:lnTo>
                      <a:lnTo>
                        <a:pt x="1066" y="168"/>
                      </a:lnTo>
                      <a:lnTo>
                        <a:pt x="1090" y="190"/>
                      </a:lnTo>
                      <a:lnTo>
                        <a:pt x="1112" y="214"/>
                      </a:lnTo>
                      <a:lnTo>
                        <a:pt x="1132" y="238"/>
                      </a:lnTo>
                      <a:lnTo>
                        <a:pt x="1152" y="264"/>
                      </a:lnTo>
                      <a:lnTo>
                        <a:pt x="1170" y="290"/>
                      </a:lnTo>
                      <a:lnTo>
                        <a:pt x="1186" y="316"/>
                      </a:lnTo>
                      <a:lnTo>
                        <a:pt x="1200" y="342"/>
                      </a:lnTo>
                      <a:lnTo>
                        <a:pt x="1214" y="370"/>
                      </a:lnTo>
                      <a:lnTo>
                        <a:pt x="1226" y="398"/>
                      </a:lnTo>
                      <a:lnTo>
                        <a:pt x="1238" y="428"/>
                      </a:lnTo>
                      <a:lnTo>
                        <a:pt x="1246" y="456"/>
                      </a:lnTo>
                      <a:lnTo>
                        <a:pt x="1254" y="486"/>
                      </a:lnTo>
                      <a:lnTo>
                        <a:pt x="1260" y="516"/>
                      </a:lnTo>
                      <a:lnTo>
                        <a:pt x="1266" y="546"/>
                      </a:lnTo>
                      <a:lnTo>
                        <a:pt x="1270" y="576"/>
                      </a:lnTo>
                      <a:lnTo>
                        <a:pt x="1272" y="608"/>
                      </a:lnTo>
                      <a:lnTo>
                        <a:pt x="1272" y="638"/>
                      </a:lnTo>
                      <a:lnTo>
                        <a:pt x="1272" y="668"/>
                      </a:lnTo>
                      <a:lnTo>
                        <a:pt x="1270" y="700"/>
                      </a:lnTo>
                      <a:lnTo>
                        <a:pt x="1266" y="730"/>
                      </a:lnTo>
                      <a:lnTo>
                        <a:pt x="1260" y="760"/>
                      </a:lnTo>
                      <a:lnTo>
                        <a:pt x="1254" y="790"/>
                      </a:lnTo>
                      <a:lnTo>
                        <a:pt x="1246" y="820"/>
                      </a:lnTo>
                      <a:lnTo>
                        <a:pt x="1236" y="850"/>
                      </a:lnTo>
                      <a:lnTo>
                        <a:pt x="1226" y="878"/>
                      </a:lnTo>
                      <a:lnTo>
                        <a:pt x="1212" y="908"/>
                      </a:lnTo>
                      <a:lnTo>
                        <a:pt x="1198" y="936"/>
                      </a:lnTo>
                      <a:lnTo>
                        <a:pt x="1182" y="964"/>
                      </a:lnTo>
                      <a:lnTo>
                        <a:pt x="1166" y="990"/>
                      </a:lnTo>
                      <a:lnTo>
                        <a:pt x="1146" y="1016"/>
                      </a:lnTo>
                      <a:lnTo>
                        <a:pt x="1126" y="1042"/>
                      </a:lnTo>
                      <a:lnTo>
                        <a:pt x="1126" y="1042"/>
                      </a:lnTo>
                      <a:lnTo>
                        <a:pt x="1106" y="1068"/>
                      </a:lnTo>
                      <a:lnTo>
                        <a:pt x="1082" y="1090"/>
                      </a:lnTo>
                      <a:lnTo>
                        <a:pt x="1060" y="1112"/>
                      </a:lnTo>
                      <a:lnTo>
                        <a:pt x="1036" y="1134"/>
                      </a:lnTo>
                      <a:lnTo>
                        <a:pt x="1010" y="1152"/>
                      </a:lnTo>
                      <a:lnTo>
                        <a:pt x="984" y="1170"/>
                      </a:lnTo>
                      <a:lnTo>
                        <a:pt x="958" y="1186"/>
                      </a:lnTo>
                      <a:lnTo>
                        <a:pt x="930" y="1202"/>
                      </a:lnTo>
                      <a:lnTo>
                        <a:pt x="902" y="1216"/>
                      </a:lnTo>
                      <a:lnTo>
                        <a:pt x="874" y="1228"/>
                      </a:lnTo>
                      <a:lnTo>
                        <a:pt x="846" y="1238"/>
                      </a:lnTo>
                      <a:lnTo>
                        <a:pt x="816" y="1248"/>
                      </a:lnTo>
                      <a:lnTo>
                        <a:pt x="786" y="1256"/>
                      </a:lnTo>
                      <a:lnTo>
                        <a:pt x="756" y="1262"/>
                      </a:lnTo>
                      <a:lnTo>
                        <a:pt x="726" y="1268"/>
                      </a:lnTo>
                      <a:lnTo>
                        <a:pt x="696" y="1272"/>
                      </a:lnTo>
                      <a:lnTo>
                        <a:pt x="666" y="1274"/>
                      </a:lnTo>
                      <a:lnTo>
                        <a:pt x="636" y="1274"/>
                      </a:lnTo>
                      <a:lnTo>
                        <a:pt x="604" y="1274"/>
                      </a:lnTo>
                      <a:lnTo>
                        <a:pt x="574" y="1270"/>
                      </a:lnTo>
                      <a:lnTo>
                        <a:pt x="544" y="1268"/>
                      </a:lnTo>
                      <a:lnTo>
                        <a:pt x="514" y="1262"/>
                      </a:lnTo>
                      <a:lnTo>
                        <a:pt x="484" y="1256"/>
                      </a:lnTo>
                      <a:lnTo>
                        <a:pt x="454" y="1248"/>
                      </a:lnTo>
                      <a:lnTo>
                        <a:pt x="424" y="1238"/>
                      </a:lnTo>
                      <a:lnTo>
                        <a:pt x="394" y="1226"/>
                      </a:lnTo>
                      <a:lnTo>
                        <a:pt x="366" y="1214"/>
                      </a:lnTo>
                      <a:lnTo>
                        <a:pt x="338" y="1200"/>
                      </a:lnTo>
                      <a:lnTo>
                        <a:pt x="310" y="1184"/>
                      </a:lnTo>
                      <a:lnTo>
                        <a:pt x="282" y="1166"/>
                      </a:lnTo>
                      <a:lnTo>
                        <a:pt x="256" y="1148"/>
                      </a:lnTo>
                      <a:lnTo>
                        <a:pt x="230" y="1128"/>
                      </a:lnTo>
                      <a:lnTo>
                        <a:pt x="230" y="1128"/>
                      </a:lnTo>
                      <a:lnTo>
                        <a:pt x="206" y="1106"/>
                      </a:lnTo>
                      <a:lnTo>
                        <a:pt x="182" y="1084"/>
                      </a:lnTo>
                      <a:lnTo>
                        <a:pt x="160" y="1060"/>
                      </a:lnTo>
                      <a:lnTo>
                        <a:pt x="140" y="1036"/>
                      </a:lnTo>
                      <a:lnTo>
                        <a:pt x="120" y="1012"/>
                      </a:lnTo>
                      <a:lnTo>
                        <a:pt x="102" y="986"/>
                      </a:lnTo>
                      <a:lnTo>
                        <a:pt x="86" y="958"/>
                      </a:lnTo>
                      <a:lnTo>
                        <a:pt x="72" y="932"/>
                      </a:lnTo>
                      <a:lnTo>
                        <a:pt x="58" y="904"/>
                      </a:lnTo>
                      <a:lnTo>
                        <a:pt x="46" y="876"/>
                      </a:lnTo>
                      <a:lnTo>
                        <a:pt x="34" y="846"/>
                      </a:lnTo>
                      <a:lnTo>
                        <a:pt x="26" y="818"/>
                      </a:lnTo>
                      <a:lnTo>
                        <a:pt x="18" y="788"/>
                      </a:lnTo>
                      <a:lnTo>
                        <a:pt x="10" y="758"/>
                      </a:lnTo>
                      <a:lnTo>
                        <a:pt x="6" y="728"/>
                      </a:lnTo>
                      <a:lnTo>
                        <a:pt x="2" y="698"/>
                      </a:lnTo>
                      <a:lnTo>
                        <a:pt x="0" y="668"/>
                      </a:lnTo>
                      <a:lnTo>
                        <a:pt x="0" y="636"/>
                      </a:lnTo>
                      <a:lnTo>
                        <a:pt x="0" y="606"/>
                      </a:lnTo>
                      <a:lnTo>
                        <a:pt x="2" y="576"/>
                      </a:lnTo>
                      <a:lnTo>
                        <a:pt x="6" y="544"/>
                      </a:lnTo>
                      <a:lnTo>
                        <a:pt x="10" y="514"/>
                      </a:lnTo>
                      <a:lnTo>
                        <a:pt x="18" y="484"/>
                      </a:lnTo>
                      <a:lnTo>
                        <a:pt x="26" y="454"/>
                      </a:lnTo>
                      <a:lnTo>
                        <a:pt x="36" y="426"/>
                      </a:lnTo>
                      <a:lnTo>
                        <a:pt x="46" y="396"/>
                      </a:lnTo>
                      <a:lnTo>
                        <a:pt x="60" y="368"/>
                      </a:lnTo>
                      <a:lnTo>
                        <a:pt x="74" y="338"/>
                      </a:lnTo>
                      <a:lnTo>
                        <a:pt x="88" y="312"/>
                      </a:lnTo>
                      <a:lnTo>
                        <a:pt x="106" y="284"/>
                      </a:lnTo>
                      <a:lnTo>
                        <a:pt x="124" y="258"/>
                      </a:lnTo>
                      <a:lnTo>
                        <a:pt x="146" y="232"/>
                      </a:lnTo>
                      <a:lnTo>
                        <a:pt x="146" y="232"/>
                      </a:lnTo>
                      <a:lnTo>
                        <a:pt x="166" y="208"/>
                      </a:lnTo>
                      <a:lnTo>
                        <a:pt x="190" y="184"/>
                      </a:lnTo>
                      <a:lnTo>
                        <a:pt x="212" y="162"/>
                      </a:lnTo>
                      <a:lnTo>
                        <a:pt x="236" y="142"/>
                      </a:lnTo>
                      <a:lnTo>
                        <a:pt x="262" y="122"/>
                      </a:lnTo>
                      <a:lnTo>
                        <a:pt x="288" y="104"/>
                      </a:lnTo>
                      <a:lnTo>
                        <a:pt x="314" y="88"/>
                      </a:lnTo>
                      <a:lnTo>
                        <a:pt x="342" y="72"/>
                      </a:lnTo>
                      <a:lnTo>
                        <a:pt x="370" y="58"/>
                      </a:lnTo>
                      <a:lnTo>
                        <a:pt x="398" y="46"/>
                      </a:lnTo>
                      <a:lnTo>
                        <a:pt x="426" y="36"/>
                      </a:lnTo>
                      <a:lnTo>
                        <a:pt x="456" y="26"/>
                      </a:lnTo>
                      <a:lnTo>
                        <a:pt x="486" y="18"/>
                      </a:lnTo>
                      <a:lnTo>
                        <a:pt x="516" y="12"/>
                      </a:lnTo>
                      <a:lnTo>
                        <a:pt x="546" y="8"/>
                      </a:lnTo>
                      <a:lnTo>
                        <a:pt x="576" y="4"/>
                      </a:lnTo>
                      <a:lnTo>
                        <a:pt x="606" y="2"/>
                      </a:lnTo>
                      <a:lnTo>
                        <a:pt x="636" y="0"/>
                      </a:lnTo>
                      <a:lnTo>
                        <a:pt x="668" y="2"/>
                      </a:lnTo>
                      <a:lnTo>
                        <a:pt x="698" y="4"/>
                      </a:lnTo>
                      <a:lnTo>
                        <a:pt x="728" y="8"/>
                      </a:lnTo>
                      <a:lnTo>
                        <a:pt x="758" y="12"/>
                      </a:lnTo>
                      <a:lnTo>
                        <a:pt x="788" y="18"/>
                      </a:lnTo>
                      <a:lnTo>
                        <a:pt x="818" y="28"/>
                      </a:lnTo>
                      <a:lnTo>
                        <a:pt x="848" y="36"/>
                      </a:lnTo>
                      <a:lnTo>
                        <a:pt x="878" y="48"/>
                      </a:lnTo>
                      <a:lnTo>
                        <a:pt x="906" y="60"/>
                      </a:lnTo>
                      <a:lnTo>
                        <a:pt x="934" y="74"/>
                      </a:lnTo>
                      <a:lnTo>
                        <a:pt x="962" y="90"/>
                      </a:lnTo>
                      <a:lnTo>
                        <a:pt x="990" y="108"/>
                      </a:lnTo>
                      <a:lnTo>
                        <a:pt x="1016" y="126"/>
                      </a:lnTo>
                      <a:lnTo>
                        <a:pt x="1042" y="146"/>
                      </a:lnTo>
                      <a:lnTo>
                        <a:pt x="1042" y="146"/>
                      </a:lnTo>
                      <a:close/>
                    </a:path>
                  </a:pathLst>
                </a:custGeom>
                <a:solidFill>
                  <a:schemeClr val="bg1"/>
                </a:solidFill>
                <a:ln w="57150">
                  <a:solidFill>
                    <a:schemeClr val="tx2">
                      <a:lumMod val="20000"/>
                      <a:lumOff val="80000"/>
                    </a:schemeClr>
                  </a:solidFill>
                </a:ln>
              </p:spPr>
              <p:txBody>
                <a:bodyPr vert="horz" wrap="square" lIns="91440" tIns="45720" rIns="91440" bIns="45720" numCol="1" anchor="t" anchorCtr="0" compatLnSpc="1">
                  <a:prstTxWarp prst="textNoShape">
                    <a:avLst/>
                  </a:prstTxWarp>
                </a:bodyPr>
                <a:lstStyle/>
                <a:p>
                  <a:endParaRPr lang="id-ID"/>
                </a:p>
              </p:txBody>
            </p:sp>
            <p:sp>
              <p:nvSpPr>
                <p:cNvPr id="42" name="íṥ1ïḑé">
                  <a:extLst>
                    <a:ext uri="{FF2B5EF4-FFF2-40B4-BE49-F238E27FC236}">
                      <a16:creationId xmlns:a16="http://schemas.microsoft.com/office/drawing/2014/main" id="{D20A7852-1554-4DCC-8C18-259F8D1FE29A}"/>
                    </a:ext>
                  </a:extLst>
                </p:cNvPr>
                <p:cNvSpPr/>
                <p:nvPr/>
              </p:nvSpPr>
              <p:spPr>
                <a:xfrm>
                  <a:off x="5829151" y="3390009"/>
                  <a:ext cx="533699" cy="547632"/>
                </a:xfrm>
                <a:custGeom>
                  <a:avLst/>
                  <a:gdLst>
                    <a:gd name="T0" fmla="*/ 4313 w 5734"/>
                    <a:gd name="T1" fmla="*/ 3918 h 5892"/>
                    <a:gd name="T2" fmla="*/ 5734 w 5734"/>
                    <a:gd name="T3" fmla="*/ 2497 h 5892"/>
                    <a:gd name="T4" fmla="*/ 4313 w 5734"/>
                    <a:gd name="T5" fmla="*/ 1076 h 5892"/>
                    <a:gd name="T6" fmla="*/ 4149 w 5734"/>
                    <a:gd name="T7" fmla="*/ 1085 h 5892"/>
                    <a:gd name="T8" fmla="*/ 3733 w 5734"/>
                    <a:gd name="T9" fmla="*/ 378 h 5892"/>
                    <a:gd name="T10" fmla="*/ 2768 w 5734"/>
                    <a:gd name="T11" fmla="*/ 0 h 5892"/>
                    <a:gd name="T12" fmla="*/ 1389 w 5734"/>
                    <a:gd name="T13" fmla="*/ 1076 h 5892"/>
                    <a:gd name="T14" fmla="*/ 0 w 5734"/>
                    <a:gd name="T15" fmla="*/ 2497 h 5892"/>
                    <a:gd name="T16" fmla="*/ 1421 w 5734"/>
                    <a:gd name="T17" fmla="*/ 3918 h 5892"/>
                    <a:gd name="T18" fmla="*/ 2140 w 5734"/>
                    <a:gd name="T19" fmla="*/ 3918 h 5892"/>
                    <a:gd name="T20" fmla="*/ 2140 w 5734"/>
                    <a:gd name="T21" fmla="*/ 4472 h 5892"/>
                    <a:gd name="T22" fmla="*/ 1315 w 5734"/>
                    <a:gd name="T23" fmla="*/ 4472 h 5892"/>
                    <a:gd name="T24" fmla="*/ 954 w 5734"/>
                    <a:gd name="T25" fmla="*/ 4259 h 5892"/>
                    <a:gd name="T26" fmla="*/ 540 w 5734"/>
                    <a:gd name="T27" fmla="*/ 4672 h 5892"/>
                    <a:gd name="T28" fmla="*/ 954 w 5734"/>
                    <a:gd name="T29" fmla="*/ 5086 h 5892"/>
                    <a:gd name="T30" fmla="*/ 1315 w 5734"/>
                    <a:gd name="T31" fmla="*/ 4872 h 5892"/>
                    <a:gd name="T32" fmla="*/ 2340 w 5734"/>
                    <a:gd name="T33" fmla="*/ 4872 h 5892"/>
                    <a:gd name="T34" fmla="*/ 2540 w 5734"/>
                    <a:gd name="T35" fmla="*/ 4672 h 5892"/>
                    <a:gd name="T36" fmla="*/ 2540 w 5734"/>
                    <a:gd name="T37" fmla="*/ 3918 h 5892"/>
                    <a:gd name="T38" fmla="*/ 2667 w 5734"/>
                    <a:gd name="T39" fmla="*/ 3918 h 5892"/>
                    <a:gd name="T40" fmla="*/ 2667 w 5734"/>
                    <a:gd name="T41" fmla="*/ 5117 h 5892"/>
                    <a:gd name="T42" fmla="*/ 2454 w 5734"/>
                    <a:gd name="T43" fmla="*/ 5479 h 5892"/>
                    <a:gd name="T44" fmla="*/ 2867 w 5734"/>
                    <a:gd name="T45" fmla="*/ 5892 h 5892"/>
                    <a:gd name="T46" fmla="*/ 3280 w 5734"/>
                    <a:gd name="T47" fmla="*/ 5479 h 5892"/>
                    <a:gd name="T48" fmla="*/ 3067 w 5734"/>
                    <a:gd name="T49" fmla="*/ 5117 h 5892"/>
                    <a:gd name="T50" fmla="*/ 3067 w 5734"/>
                    <a:gd name="T51" fmla="*/ 3918 h 5892"/>
                    <a:gd name="T52" fmla="*/ 3194 w 5734"/>
                    <a:gd name="T53" fmla="*/ 3918 h 5892"/>
                    <a:gd name="T54" fmla="*/ 3194 w 5734"/>
                    <a:gd name="T55" fmla="*/ 4691 h 5892"/>
                    <a:gd name="T56" fmla="*/ 3394 w 5734"/>
                    <a:gd name="T57" fmla="*/ 4891 h 5892"/>
                    <a:gd name="T58" fmla="*/ 4430 w 5734"/>
                    <a:gd name="T59" fmla="*/ 4891 h 5892"/>
                    <a:gd name="T60" fmla="*/ 4780 w 5734"/>
                    <a:gd name="T61" fmla="*/ 5085 h 5892"/>
                    <a:gd name="T62" fmla="*/ 5194 w 5734"/>
                    <a:gd name="T63" fmla="*/ 4672 h 5892"/>
                    <a:gd name="T64" fmla="*/ 4780 w 5734"/>
                    <a:gd name="T65" fmla="*/ 4259 h 5892"/>
                    <a:gd name="T66" fmla="*/ 4409 w 5734"/>
                    <a:gd name="T67" fmla="*/ 4491 h 5892"/>
                    <a:gd name="T68" fmla="*/ 3594 w 5734"/>
                    <a:gd name="T69" fmla="*/ 4491 h 5892"/>
                    <a:gd name="T70" fmla="*/ 3594 w 5734"/>
                    <a:gd name="T71" fmla="*/ 3918 h 5892"/>
                    <a:gd name="T72" fmla="*/ 4313 w 5734"/>
                    <a:gd name="T73" fmla="*/ 3918 h 58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734" h="5892">
                      <a:moveTo>
                        <a:pt x="4313" y="3918"/>
                      </a:moveTo>
                      <a:cubicBezTo>
                        <a:pt x="5096" y="3918"/>
                        <a:pt x="5734" y="3280"/>
                        <a:pt x="5734" y="2497"/>
                      </a:cubicBezTo>
                      <a:cubicBezTo>
                        <a:pt x="5734" y="1713"/>
                        <a:pt x="5096" y="1076"/>
                        <a:pt x="4313" y="1076"/>
                      </a:cubicBezTo>
                      <a:cubicBezTo>
                        <a:pt x="4258" y="1076"/>
                        <a:pt x="4203" y="1079"/>
                        <a:pt x="4149" y="1085"/>
                      </a:cubicBezTo>
                      <a:cubicBezTo>
                        <a:pt x="4084" y="816"/>
                        <a:pt x="3940" y="570"/>
                        <a:pt x="3733" y="378"/>
                      </a:cubicBezTo>
                      <a:cubicBezTo>
                        <a:pt x="3470" y="134"/>
                        <a:pt x="3127" y="0"/>
                        <a:pt x="2768" y="0"/>
                      </a:cubicBezTo>
                      <a:cubicBezTo>
                        <a:pt x="2107" y="0"/>
                        <a:pt x="1544" y="451"/>
                        <a:pt x="1389" y="1076"/>
                      </a:cubicBezTo>
                      <a:cubicBezTo>
                        <a:pt x="620" y="1093"/>
                        <a:pt x="0" y="1724"/>
                        <a:pt x="0" y="2497"/>
                      </a:cubicBezTo>
                      <a:cubicBezTo>
                        <a:pt x="0" y="3281"/>
                        <a:pt x="638" y="3918"/>
                        <a:pt x="1421" y="3918"/>
                      </a:cubicBezTo>
                      <a:lnTo>
                        <a:pt x="2140" y="3918"/>
                      </a:lnTo>
                      <a:lnTo>
                        <a:pt x="2140" y="4472"/>
                      </a:lnTo>
                      <a:lnTo>
                        <a:pt x="1315" y="4472"/>
                      </a:lnTo>
                      <a:cubicBezTo>
                        <a:pt x="1245" y="4345"/>
                        <a:pt x="1109" y="4259"/>
                        <a:pt x="954" y="4259"/>
                      </a:cubicBezTo>
                      <a:cubicBezTo>
                        <a:pt x="726" y="4259"/>
                        <a:pt x="540" y="4444"/>
                        <a:pt x="540" y="4672"/>
                      </a:cubicBezTo>
                      <a:cubicBezTo>
                        <a:pt x="540" y="4900"/>
                        <a:pt x="726" y="5086"/>
                        <a:pt x="954" y="5086"/>
                      </a:cubicBezTo>
                      <a:cubicBezTo>
                        <a:pt x="1109" y="5086"/>
                        <a:pt x="1245" y="4999"/>
                        <a:pt x="1315" y="4872"/>
                      </a:cubicBezTo>
                      <a:lnTo>
                        <a:pt x="2340" y="4872"/>
                      </a:lnTo>
                      <a:cubicBezTo>
                        <a:pt x="2451" y="4872"/>
                        <a:pt x="2540" y="4783"/>
                        <a:pt x="2540" y="4672"/>
                      </a:cubicBezTo>
                      <a:lnTo>
                        <a:pt x="2540" y="3918"/>
                      </a:lnTo>
                      <a:lnTo>
                        <a:pt x="2667" y="3918"/>
                      </a:lnTo>
                      <a:lnTo>
                        <a:pt x="2667" y="5117"/>
                      </a:lnTo>
                      <a:cubicBezTo>
                        <a:pt x="2540" y="5188"/>
                        <a:pt x="2454" y="5323"/>
                        <a:pt x="2454" y="5479"/>
                      </a:cubicBezTo>
                      <a:cubicBezTo>
                        <a:pt x="2454" y="5707"/>
                        <a:pt x="2639" y="5892"/>
                        <a:pt x="2867" y="5892"/>
                      </a:cubicBezTo>
                      <a:cubicBezTo>
                        <a:pt x="3095" y="5892"/>
                        <a:pt x="3280" y="5707"/>
                        <a:pt x="3280" y="5479"/>
                      </a:cubicBezTo>
                      <a:cubicBezTo>
                        <a:pt x="3280" y="5323"/>
                        <a:pt x="3194" y="5188"/>
                        <a:pt x="3067" y="5117"/>
                      </a:cubicBezTo>
                      <a:lnTo>
                        <a:pt x="3067" y="3918"/>
                      </a:lnTo>
                      <a:lnTo>
                        <a:pt x="3194" y="3918"/>
                      </a:lnTo>
                      <a:lnTo>
                        <a:pt x="3194" y="4691"/>
                      </a:lnTo>
                      <a:cubicBezTo>
                        <a:pt x="3194" y="4802"/>
                        <a:pt x="3283" y="4891"/>
                        <a:pt x="3394" y="4891"/>
                      </a:cubicBezTo>
                      <a:lnTo>
                        <a:pt x="4430" y="4891"/>
                      </a:lnTo>
                      <a:cubicBezTo>
                        <a:pt x="4503" y="5008"/>
                        <a:pt x="4633" y="5085"/>
                        <a:pt x="4780" y="5085"/>
                      </a:cubicBezTo>
                      <a:cubicBezTo>
                        <a:pt x="5008" y="5085"/>
                        <a:pt x="5194" y="4900"/>
                        <a:pt x="5194" y="4672"/>
                      </a:cubicBezTo>
                      <a:cubicBezTo>
                        <a:pt x="5194" y="4444"/>
                        <a:pt x="5008" y="4259"/>
                        <a:pt x="4780" y="4259"/>
                      </a:cubicBezTo>
                      <a:cubicBezTo>
                        <a:pt x="4617" y="4259"/>
                        <a:pt x="4476" y="4354"/>
                        <a:pt x="4409" y="4491"/>
                      </a:cubicBezTo>
                      <a:lnTo>
                        <a:pt x="3594" y="4491"/>
                      </a:lnTo>
                      <a:lnTo>
                        <a:pt x="3594" y="3918"/>
                      </a:lnTo>
                      <a:lnTo>
                        <a:pt x="4313" y="3918"/>
                      </a:lnTo>
                      <a:close/>
                    </a:path>
                  </a:pathLst>
                </a:custGeom>
                <a:solidFill>
                  <a:schemeClr val="accent1"/>
                </a:solidFill>
                <a:ln w="12700">
                  <a:miter lim="400000"/>
                </a:ln>
              </p:spPr>
              <p:txBody>
                <a:bodyPr lIns="19045" tIns="19045" rIns="19045" bIns="19045" anchor="ct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defTabSz="228532"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defRPr>
                  </a:pPr>
                  <a:endParaRPr sz="1500">
                    <a:solidFill>
                      <a:srgbClr val="FFFFFF"/>
                    </a:solidFill>
                    <a:effectLst>
                      <a:outerShdw blurRad="38100" dist="12700" dir="5400000" rotWithShape="0">
                        <a:srgbClr val="000000">
                          <a:alpha val="50000"/>
                        </a:srgbClr>
                      </a:outerShdw>
                    </a:effectLst>
                  </a:endParaRPr>
                </a:p>
              </p:txBody>
            </p:sp>
          </p:grpSp>
        </p:grpSp>
        <p:grpSp>
          <p:nvGrpSpPr>
            <p:cNvPr id="30" name="îṧļïḍe">
              <a:extLst>
                <a:ext uri="{FF2B5EF4-FFF2-40B4-BE49-F238E27FC236}">
                  <a16:creationId xmlns:a16="http://schemas.microsoft.com/office/drawing/2014/main" id="{C54D5763-36CE-4AB8-B2F0-DF3B735217C4}"/>
                </a:ext>
              </a:extLst>
            </p:cNvPr>
            <p:cNvGrpSpPr/>
            <p:nvPr/>
          </p:nvGrpSpPr>
          <p:grpSpPr>
            <a:xfrm>
              <a:off x="6109699" y="4780229"/>
              <a:ext cx="5410789" cy="1104745"/>
              <a:chOff x="6109699" y="4816813"/>
              <a:chExt cx="5410789" cy="1104745"/>
            </a:xfrm>
          </p:grpSpPr>
          <p:grpSp>
            <p:nvGrpSpPr>
              <p:cNvPr id="33" name="íṡļídé">
                <a:extLst>
                  <a:ext uri="{FF2B5EF4-FFF2-40B4-BE49-F238E27FC236}">
                    <a16:creationId xmlns:a16="http://schemas.microsoft.com/office/drawing/2014/main" id="{469CF193-EAFF-408B-B476-329FD1A1507E}"/>
                  </a:ext>
                </a:extLst>
              </p:cNvPr>
              <p:cNvGrpSpPr/>
              <p:nvPr/>
            </p:nvGrpSpPr>
            <p:grpSpPr>
              <a:xfrm>
                <a:off x="7191818" y="4816813"/>
                <a:ext cx="4328670" cy="1104745"/>
                <a:chOff x="666932" y="4425289"/>
                <a:chExt cx="3082945" cy="1104745"/>
              </a:xfrm>
            </p:grpSpPr>
            <p:sp>
              <p:nvSpPr>
                <p:cNvPr id="37" name="iṥļïḓê">
                  <a:extLst>
                    <a:ext uri="{FF2B5EF4-FFF2-40B4-BE49-F238E27FC236}">
                      <a16:creationId xmlns:a16="http://schemas.microsoft.com/office/drawing/2014/main" id="{BCE528B2-3C0F-4C54-B8B7-CE374A8A17EE}"/>
                    </a:ext>
                  </a:extLst>
                </p:cNvPr>
                <p:cNvSpPr txBox="1"/>
                <p:nvPr/>
              </p:nvSpPr>
              <p:spPr bwMode="auto">
                <a:xfrm>
                  <a:off x="666932" y="4425289"/>
                  <a:ext cx="3082945"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eaLnBrk="1" hangingPunct="1">
                    <a:lnSpc>
                      <a:spcPct val="100000"/>
                    </a:lnSpc>
                    <a:spcBef>
                      <a:spcPct val="0"/>
                    </a:spcBef>
                  </a:pPr>
                  <a:r>
                    <a:rPr lang="en-US" altLang="zh-CN" sz="2000" b="1" dirty="0"/>
                    <a:t>EXPERIMENT</a:t>
                  </a:r>
                </a:p>
              </p:txBody>
            </p:sp>
            <p:sp>
              <p:nvSpPr>
                <p:cNvPr id="38" name="iṧ1íde">
                  <a:extLst>
                    <a:ext uri="{FF2B5EF4-FFF2-40B4-BE49-F238E27FC236}">
                      <a16:creationId xmlns:a16="http://schemas.microsoft.com/office/drawing/2014/main" id="{9BF18A6F-7E96-4223-9391-2B1F88ADE27A}"/>
                    </a:ext>
                  </a:extLst>
                </p:cNvPr>
                <p:cNvSpPr/>
                <p:nvPr/>
              </p:nvSpPr>
              <p:spPr bwMode="auto">
                <a:xfrm>
                  <a:off x="666932" y="4867096"/>
                  <a:ext cx="3082945" cy="662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lnSpcReduction="10000"/>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marL="171450" indent="-171450">
                    <a:lnSpc>
                      <a:spcPct val="150000"/>
                    </a:lnSpc>
                    <a:buFont typeface="Arial" panose="020B0604020202020204" pitchFamily="34" charset="0"/>
                    <a:buChar char="•"/>
                  </a:pPr>
                  <a:r>
                    <a:rPr lang="en-US" altLang="zh-CN" sz="1400" dirty="0"/>
                    <a:t>An early-stage prototype made by 3D-printing</a:t>
                  </a:r>
                </a:p>
                <a:p>
                  <a:pPr marL="171450" indent="-171450">
                    <a:lnSpc>
                      <a:spcPct val="150000"/>
                    </a:lnSpc>
                    <a:buFont typeface="Arial" panose="020B0604020202020204" pitchFamily="34" charset="0"/>
                    <a:buChar char="•"/>
                  </a:pPr>
                  <a:r>
                    <a:rPr lang="en-US" altLang="zh-CN" sz="1400" dirty="0"/>
                    <a:t>Obstacle-overcoming experiment </a:t>
                  </a:r>
                </a:p>
              </p:txBody>
            </p:sp>
          </p:grpSp>
          <p:grpSp>
            <p:nvGrpSpPr>
              <p:cNvPr id="34" name="ïṥ1íḍê">
                <a:extLst>
                  <a:ext uri="{FF2B5EF4-FFF2-40B4-BE49-F238E27FC236}">
                    <a16:creationId xmlns:a16="http://schemas.microsoft.com/office/drawing/2014/main" id="{65538080-4420-415C-A884-972AE3D29F86}"/>
                  </a:ext>
                </a:extLst>
              </p:cNvPr>
              <p:cNvGrpSpPr/>
              <p:nvPr/>
            </p:nvGrpSpPr>
            <p:grpSpPr>
              <a:xfrm>
                <a:off x="6109699" y="4918823"/>
                <a:ext cx="899312" cy="900726"/>
                <a:chOff x="5646344" y="3213462"/>
                <a:chExt cx="899312" cy="900726"/>
              </a:xfrm>
            </p:grpSpPr>
            <p:sp>
              <p:nvSpPr>
                <p:cNvPr id="35" name="iŝ1iḋé">
                  <a:extLst>
                    <a:ext uri="{FF2B5EF4-FFF2-40B4-BE49-F238E27FC236}">
                      <a16:creationId xmlns:a16="http://schemas.microsoft.com/office/drawing/2014/main" id="{A3A99773-F7F2-4C06-B7DE-23B323851E5A}"/>
                    </a:ext>
                  </a:extLst>
                </p:cNvPr>
                <p:cNvSpPr/>
                <p:nvPr/>
              </p:nvSpPr>
              <p:spPr bwMode="auto">
                <a:xfrm>
                  <a:off x="5646344" y="3213462"/>
                  <a:ext cx="899312" cy="900726"/>
                </a:xfrm>
                <a:custGeom>
                  <a:avLst/>
                  <a:gdLst>
                    <a:gd name="T0" fmla="*/ 1066 w 1272"/>
                    <a:gd name="T1" fmla="*/ 168 h 1274"/>
                    <a:gd name="T2" fmla="*/ 1132 w 1272"/>
                    <a:gd name="T3" fmla="*/ 238 h 1274"/>
                    <a:gd name="T4" fmla="*/ 1186 w 1272"/>
                    <a:gd name="T5" fmla="*/ 316 h 1274"/>
                    <a:gd name="T6" fmla="*/ 1226 w 1272"/>
                    <a:gd name="T7" fmla="*/ 398 h 1274"/>
                    <a:gd name="T8" fmla="*/ 1254 w 1272"/>
                    <a:gd name="T9" fmla="*/ 486 h 1274"/>
                    <a:gd name="T10" fmla="*/ 1270 w 1272"/>
                    <a:gd name="T11" fmla="*/ 576 h 1274"/>
                    <a:gd name="T12" fmla="*/ 1272 w 1272"/>
                    <a:gd name="T13" fmla="*/ 668 h 1274"/>
                    <a:gd name="T14" fmla="*/ 1260 w 1272"/>
                    <a:gd name="T15" fmla="*/ 760 h 1274"/>
                    <a:gd name="T16" fmla="*/ 1236 w 1272"/>
                    <a:gd name="T17" fmla="*/ 850 h 1274"/>
                    <a:gd name="T18" fmla="*/ 1198 w 1272"/>
                    <a:gd name="T19" fmla="*/ 936 h 1274"/>
                    <a:gd name="T20" fmla="*/ 1146 w 1272"/>
                    <a:gd name="T21" fmla="*/ 1016 h 1274"/>
                    <a:gd name="T22" fmla="*/ 1106 w 1272"/>
                    <a:gd name="T23" fmla="*/ 1068 h 1274"/>
                    <a:gd name="T24" fmla="*/ 1036 w 1272"/>
                    <a:gd name="T25" fmla="*/ 1134 h 1274"/>
                    <a:gd name="T26" fmla="*/ 958 w 1272"/>
                    <a:gd name="T27" fmla="*/ 1186 h 1274"/>
                    <a:gd name="T28" fmla="*/ 874 w 1272"/>
                    <a:gd name="T29" fmla="*/ 1228 h 1274"/>
                    <a:gd name="T30" fmla="*/ 786 w 1272"/>
                    <a:gd name="T31" fmla="*/ 1256 h 1274"/>
                    <a:gd name="T32" fmla="*/ 696 w 1272"/>
                    <a:gd name="T33" fmla="*/ 1272 h 1274"/>
                    <a:gd name="T34" fmla="*/ 604 w 1272"/>
                    <a:gd name="T35" fmla="*/ 1274 h 1274"/>
                    <a:gd name="T36" fmla="*/ 514 w 1272"/>
                    <a:gd name="T37" fmla="*/ 1262 h 1274"/>
                    <a:gd name="T38" fmla="*/ 424 w 1272"/>
                    <a:gd name="T39" fmla="*/ 1238 h 1274"/>
                    <a:gd name="T40" fmla="*/ 338 w 1272"/>
                    <a:gd name="T41" fmla="*/ 1200 h 1274"/>
                    <a:gd name="T42" fmla="*/ 256 w 1272"/>
                    <a:gd name="T43" fmla="*/ 1148 h 1274"/>
                    <a:gd name="T44" fmla="*/ 206 w 1272"/>
                    <a:gd name="T45" fmla="*/ 1106 h 1274"/>
                    <a:gd name="T46" fmla="*/ 140 w 1272"/>
                    <a:gd name="T47" fmla="*/ 1036 h 1274"/>
                    <a:gd name="T48" fmla="*/ 86 w 1272"/>
                    <a:gd name="T49" fmla="*/ 958 h 1274"/>
                    <a:gd name="T50" fmla="*/ 46 w 1272"/>
                    <a:gd name="T51" fmla="*/ 876 h 1274"/>
                    <a:gd name="T52" fmla="*/ 18 w 1272"/>
                    <a:gd name="T53" fmla="*/ 788 h 1274"/>
                    <a:gd name="T54" fmla="*/ 2 w 1272"/>
                    <a:gd name="T55" fmla="*/ 698 h 1274"/>
                    <a:gd name="T56" fmla="*/ 0 w 1272"/>
                    <a:gd name="T57" fmla="*/ 606 h 1274"/>
                    <a:gd name="T58" fmla="*/ 10 w 1272"/>
                    <a:gd name="T59" fmla="*/ 514 h 1274"/>
                    <a:gd name="T60" fmla="*/ 36 w 1272"/>
                    <a:gd name="T61" fmla="*/ 426 h 1274"/>
                    <a:gd name="T62" fmla="*/ 74 w 1272"/>
                    <a:gd name="T63" fmla="*/ 338 h 1274"/>
                    <a:gd name="T64" fmla="*/ 124 w 1272"/>
                    <a:gd name="T65" fmla="*/ 258 h 1274"/>
                    <a:gd name="T66" fmla="*/ 166 w 1272"/>
                    <a:gd name="T67" fmla="*/ 208 h 1274"/>
                    <a:gd name="T68" fmla="*/ 236 w 1272"/>
                    <a:gd name="T69" fmla="*/ 142 h 1274"/>
                    <a:gd name="T70" fmla="*/ 314 w 1272"/>
                    <a:gd name="T71" fmla="*/ 88 h 1274"/>
                    <a:gd name="T72" fmla="*/ 398 w 1272"/>
                    <a:gd name="T73" fmla="*/ 46 h 1274"/>
                    <a:gd name="T74" fmla="*/ 486 w 1272"/>
                    <a:gd name="T75" fmla="*/ 18 h 1274"/>
                    <a:gd name="T76" fmla="*/ 576 w 1272"/>
                    <a:gd name="T77" fmla="*/ 4 h 1274"/>
                    <a:gd name="T78" fmla="*/ 668 w 1272"/>
                    <a:gd name="T79" fmla="*/ 2 h 1274"/>
                    <a:gd name="T80" fmla="*/ 758 w 1272"/>
                    <a:gd name="T81" fmla="*/ 12 h 1274"/>
                    <a:gd name="T82" fmla="*/ 848 w 1272"/>
                    <a:gd name="T83" fmla="*/ 36 h 1274"/>
                    <a:gd name="T84" fmla="*/ 934 w 1272"/>
                    <a:gd name="T85" fmla="*/ 74 h 1274"/>
                    <a:gd name="T86" fmla="*/ 1016 w 1272"/>
                    <a:gd name="T87" fmla="*/ 126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72" h="1274">
                      <a:moveTo>
                        <a:pt x="1042" y="146"/>
                      </a:moveTo>
                      <a:lnTo>
                        <a:pt x="1042" y="146"/>
                      </a:lnTo>
                      <a:lnTo>
                        <a:pt x="1066" y="168"/>
                      </a:lnTo>
                      <a:lnTo>
                        <a:pt x="1090" y="190"/>
                      </a:lnTo>
                      <a:lnTo>
                        <a:pt x="1112" y="214"/>
                      </a:lnTo>
                      <a:lnTo>
                        <a:pt x="1132" y="238"/>
                      </a:lnTo>
                      <a:lnTo>
                        <a:pt x="1152" y="264"/>
                      </a:lnTo>
                      <a:lnTo>
                        <a:pt x="1170" y="290"/>
                      </a:lnTo>
                      <a:lnTo>
                        <a:pt x="1186" y="316"/>
                      </a:lnTo>
                      <a:lnTo>
                        <a:pt x="1200" y="342"/>
                      </a:lnTo>
                      <a:lnTo>
                        <a:pt x="1214" y="370"/>
                      </a:lnTo>
                      <a:lnTo>
                        <a:pt x="1226" y="398"/>
                      </a:lnTo>
                      <a:lnTo>
                        <a:pt x="1238" y="428"/>
                      </a:lnTo>
                      <a:lnTo>
                        <a:pt x="1246" y="456"/>
                      </a:lnTo>
                      <a:lnTo>
                        <a:pt x="1254" y="486"/>
                      </a:lnTo>
                      <a:lnTo>
                        <a:pt x="1260" y="516"/>
                      </a:lnTo>
                      <a:lnTo>
                        <a:pt x="1266" y="546"/>
                      </a:lnTo>
                      <a:lnTo>
                        <a:pt x="1270" y="576"/>
                      </a:lnTo>
                      <a:lnTo>
                        <a:pt x="1272" y="608"/>
                      </a:lnTo>
                      <a:lnTo>
                        <a:pt x="1272" y="638"/>
                      </a:lnTo>
                      <a:lnTo>
                        <a:pt x="1272" y="668"/>
                      </a:lnTo>
                      <a:lnTo>
                        <a:pt x="1270" y="700"/>
                      </a:lnTo>
                      <a:lnTo>
                        <a:pt x="1266" y="730"/>
                      </a:lnTo>
                      <a:lnTo>
                        <a:pt x="1260" y="760"/>
                      </a:lnTo>
                      <a:lnTo>
                        <a:pt x="1254" y="790"/>
                      </a:lnTo>
                      <a:lnTo>
                        <a:pt x="1246" y="820"/>
                      </a:lnTo>
                      <a:lnTo>
                        <a:pt x="1236" y="850"/>
                      </a:lnTo>
                      <a:lnTo>
                        <a:pt x="1226" y="878"/>
                      </a:lnTo>
                      <a:lnTo>
                        <a:pt x="1212" y="908"/>
                      </a:lnTo>
                      <a:lnTo>
                        <a:pt x="1198" y="936"/>
                      </a:lnTo>
                      <a:lnTo>
                        <a:pt x="1182" y="964"/>
                      </a:lnTo>
                      <a:lnTo>
                        <a:pt x="1166" y="990"/>
                      </a:lnTo>
                      <a:lnTo>
                        <a:pt x="1146" y="1016"/>
                      </a:lnTo>
                      <a:lnTo>
                        <a:pt x="1126" y="1042"/>
                      </a:lnTo>
                      <a:lnTo>
                        <a:pt x="1126" y="1042"/>
                      </a:lnTo>
                      <a:lnTo>
                        <a:pt x="1106" y="1068"/>
                      </a:lnTo>
                      <a:lnTo>
                        <a:pt x="1082" y="1090"/>
                      </a:lnTo>
                      <a:lnTo>
                        <a:pt x="1060" y="1112"/>
                      </a:lnTo>
                      <a:lnTo>
                        <a:pt x="1036" y="1134"/>
                      </a:lnTo>
                      <a:lnTo>
                        <a:pt x="1010" y="1152"/>
                      </a:lnTo>
                      <a:lnTo>
                        <a:pt x="984" y="1170"/>
                      </a:lnTo>
                      <a:lnTo>
                        <a:pt x="958" y="1186"/>
                      </a:lnTo>
                      <a:lnTo>
                        <a:pt x="930" y="1202"/>
                      </a:lnTo>
                      <a:lnTo>
                        <a:pt x="902" y="1216"/>
                      </a:lnTo>
                      <a:lnTo>
                        <a:pt x="874" y="1228"/>
                      </a:lnTo>
                      <a:lnTo>
                        <a:pt x="846" y="1238"/>
                      </a:lnTo>
                      <a:lnTo>
                        <a:pt x="816" y="1248"/>
                      </a:lnTo>
                      <a:lnTo>
                        <a:pt x="786" y="1256"/>
                      </a:lnTo>
                      <a:lnTo>
                        <a:pt x="756" y="1262"/>
                      </a:lnTo>
                      <a:lnTo>
                        <a:pt x="726" y="1268"/>
                      </a:lnTo>
                      <a:lnTo>
                        <a:pt x="696" y="1272"/>
                      </a:lnTo>
                      <a:lnTo>
                        <a:pt x="666" y="1274"/>
                      </a:lnTo>
                      <a:lnTo>
                        <a:pt x="636" y="1274"/>
                      </a:lnTo>
                      <a:lnTo>
                        <a:pt x="604" y="1274"/>
                      </a:lnTo>
                      <a:lnTo>
                        <a:pt x="574" y="1270"/>
                      </a:lnTo>
                      <a:lnTo>
                        <a:pt x="544" y="1268"/>
                      </a:lnTo>
                      <a:lnTo>
                        <a:pt x="514" y="1262"/>
                      </a:lnTo>
                      <a:lnTo>
                        <a:pt x="484" y="1256"/>
                      </a:lnTo>
                      <a:lnTo>
                        <a:pt x="454" y="1248"/>
                      </a:lnTo>
                      <a:lnTo>
                        <a:pt x="424" y="1238"/>
                      </a:lnTo>
                      <a:lnTo>
                        <a:pt x="394" y="1226"/>
                      </a:lnTo>
                      <a:lnTo>
                        <a:pt x="366" y="1214"/>
                      </a:lnTo>
                      <a:lnTo>
                        <a:pt x="338" y="1200"/>
                      </a:lnTo>
                      <a:lnTo>
                        <a:pt x="310" y="1184"/>
                      </a:lnTo>
                      <a:lnTo>
                        <a:pt x="282" y="1166"/>
                      </a:lnTo>
                      <a:lnTo>
                        <a:pt x="256" y="1148"/>
                      </a:lnTo>
                      <a:lnTo>
                        <a:pt x="230" y="1128"/>
                      </a:lnTo>
                      <a:lnTo>
                        <a:pt x="230" y="1128"/>
                      </a:lnTo>
                      <a:lnTo>
                        <a:pt x="206" y="1106"/>
                      </a:lnTo>
                      <a:lnTo>
                        <a:pt x="182" y="1084"/>
                      </a:lnTo>
                      <a:lnTo>
                        <a:pt x="160" y="1060"/>
                      </a:lnTo>
                      <a:lnTo>
                        <a:pt x="140" y="1036"/>
                      </a:lnTo>
                      <a:lnTo>
                        <a:pt x="120" y="1012"/>
                      </a:lnTo>
                      <a:lnTo>
                        <a:pt x="102" y="986"/>
                      </a:lnTo>
                      <a:lnTo>
                        <a:pt x="86" y="958"/>
                      </a:lnTo>
                      <a:lnTo>
                        <a:pt x="72" y="932"/>
                      </a:lnTo>
                      <a:lnTo>
                        <a:pt x="58" y="904"/>
                      </a:lnTo>
                      <a:lnTo>
                        <a:pt x="46" y="876"/>
                      </a:lnTo>
                      <a:lnTo>
                        <a:pt x="34" y="846"/>
                      </a:lnTo>
                      <a:lnTo>
                        <a:pt x="26" y="818"/>
                      </a:lnTo>
                      <a:lnTo>
                        <a:pt x="18" y="788"/>
                      </a:lnTo>
                      <a:lnTo>
                        <a:pt x="10" y="758"/>
                      </a:lnTo>
                      <a:lnTo>
                        <a:pt x="6" y="728"/>
                      </a:lnTo>
                      <a:lnTo>
                        <a:pt x="2" y="698"/>
                      </a:lnTo>
                      <a:lnTo>
                        <a:pt x="0" y="668"/>
                      </a:lnTo>
                      <a:lnTo>
                        <a:pt x="0" y="636"/>
                      </a:lnTo>
                      <a:lnTo>
                        <a:pt x="0" y="606"/>
                      </a:lnTo>
                      <a:lnTo>
                        <a:pt x="2" y="576"/>
                      </a:lnTo>
                      <a:lnTo>
                        <a:pt x="6" y="544"/>
                      </a:lnTo>
                      <a:lnTo>
                        <a:pt x="10" y="514"/>
                      </a:lnTo>
                      <a:lnTo>
                        <a:pt x="18" y="484"/>
                      </a:lnTo>
                      <a:lnTo>
                        <a:pt x="26" y="454"/>
                      </a:lnTo>
                      <a:lnTo>
                        <a:pt x="36" y="426"/>
                      </a:lnTo>
                      <a:lnTo>
                        <a:pt x="46" y="396"/>
                      </a:lnTo>
                      <a:lnTo>
                        <a:pt x="60" y="368"/>
                      </a:lnTo>
                      <a:lnTo>
                        <a:pt x="74" y="338"/>
                      </a:lnTo>
                      <a:lnTo>
                        <a:pt x="88" y="312"/>
                      </a:lnTo>
                      <a:lnTo>
                        <a:pt x="106" y="284"/>
                      </a:lnTo>
                      <a:lnTo>
                        <a:pt x="124" y="258"/>
                      </a:lnTo>
                      <a:lnTo>
                        <a:pt x="146" y="232"/>
                      </a:lnTo>
                      <a:lnTo>
                        <a:pt x="146" y="232"/>
                      </a:lnTo>
                      <a:lnTo>
                        <a:pt x="166" y="208"/>
                      </a:lnTo>
                      <a:lnTo>
                        <a:pt x="190" y="184"/>
                      </a:lnTo>
                      <a:lnTo>
                        <a:pt x="212" y="162"/>
                      </a:lnTo>
                      <a:lnTo>
                        <a:pt x="236" y="142"/>
                      </a:lnTo>
                      <a:lnTo>
                        <a:pt x="262" y="122"/>
                      </a:lnTo>
                      <a:lnTo>
                        <a:pt x="288" y="104"/>
                      </a:lnTo>
                      <a:lnTo>
                        <a:pt x="314" y="88"/>
                      </a:lnTo>
                      <a:lnTo>
                        <a:pt x="342" y="72"/>
                      </a:lnTo>
                      <a:lnTo>
                        <a:pt x="370" y="58"/>
                      </a:lnTo>
                      <a:lnTo>
                        <a:pt x="398" y="46"/>
                      </a:lnTo>
                      <a:lnTo>
                        <a:pt x="426" y="36"/>
                      </a:lnTo>
                      <a:lnTo>
                        <a:pt x="456" y="26"/>
                      </a:lnTo>
                      <a:lnTo>
                        <a:pt x="486" y="18"/>
                      </a:lnTo>
                      <a:lnTo>
                        <a:pt x="516" y="12"/>
                      </a:lnTo>
                      <a:lnTo>
                        <a:pt x="546" y="8"/>
                      </a:lnTo>
                      <a:lnTo>
                        <a:pt x="576" y="4"/>
                      </a:lnTo>
                      <a:lnTo>
                        <a:pt x="606" y="2"/>
                      </a:lnTo>
                      <a:lnTo>
                        <a:pt x="636" y="0"/>
                      </a:lnTo>
                      <a:lnTo>
                        <a:pt x="668" y="2"/>
                      </a:lnTo>
                      <a:lnTo>
                        <a:pt x="698" y="4"/>
                      </a:lnTo>
                      <a:lnTo>
                        <a:pt x="728" y="8"/>
                      </a:lnTo>
                      <a:lnTo>
                        <a:pt x="758" y="12"/>
                      </a:lnTo>
                      <a:lnTo>
                        <a:pt x="788" y="18"/>
                      </a:lnTo>
                      <a:lnTo>
                        <a:pt x="818" y="28"/>
                      </a:lnTo>
                      <a:lnTo>
                        <a:pt x="848" y="36"/>
                      </a:lnTo>
                      <a:lnTo>
                        <a:pt x="878" y="48"/>
                      </a:lnTo>
                      <a:lnTo>
                        <a:pt x="906" y="60"/>
                      </a:lnTo>
                      <a:lnTo>
                        <a:pt x="934" y="74"/>
                      </a:lnTo>
                      <a:lnTo>
                        <a:pt x="962" y="90"/>
                      </a:lnTo>
                      <a:lnTo>
                        <a:pt x="990" y="108"/>
                      </a:lnTo>
                      <a:lnTo>
                        <a:pt x="1016" y="126"/>
                      </a:lnTo>
                      <a:lnTo>
                        <a:pt x="1042" y="146"/>
                      </a:lnTo>
                      <a:lnTo>
                        <a:pt x="1042" y="146"/>
                      </a:lnTo>
                      <a:close/>
                    </a:path>
                  </a:pathLst>
                </a:custGeom>
                <a:solidFill>
                  <a:schemeClr val="bg1"/>
                </a:solidFill>
                <a:ln w="57150">
                  <a:solidFill>
                    <a:schemeClr val="tx2">
                      <a:lumMod val="20000"/>
                      <a:lumOff val="80000"/>
                    </a:schemeClr>
                  </a:solidFill>
                </a:ln>
              </p:spPr>
              <p:txBody>
                <a:bodyPr vert="horz" wrap="square" lIns="91440" tIns="45720" rIns="91440" bIns="45720" numCol="1" anchor="t" anchorCtr="0" compatLnSpc="1">
                  <a:prstTxWarp prst="textNoShape">
                    <a:avLst/>
                  </a:prstTxWarp>
                </a:bodyPr>
                <a:lstStyle/>
                <a:p>
                  <a:endParaRPr lang="id-ID"/>
                </a:p>
              </p:txBody>
            </p:sp>
            <p:sp>
              <p:nvSpPr>
                <p:cNvPr id="36" name="íS1îďé">
                  <a:extLst>
                    <a:ext uri="{FF2B5EF4-FFF2-40B4-BE49-F238E27FC236}">
                      <a16:creationId xmlns:a16="http://schemas.microsoft.com/office/drawing/2014/main" id="{0AC13459-812C-45EC-BEAD-097C8825678B}"/>
                    </a:ext>
                  </a:extLst>
                </p:cNvPr>
                <p:cNvSpPr/>
                <p:nvPr/>
              </p:nvSpPr>
              <p:spPr>
                <a:xfrm>
                  <a:off x="5829151" y="3390009"/>
                  <a:ext cx="533699" cy="547632"/>
                </a:xfrm>
                <a:custGeom>
                  <a:avLst/>
                  <a:gdLst>
                    <a:gd name="T0" fmla="*/ 4313 w 5734"/>
                    <a:gd name="T1" fmla="*/ 3918 h 5892"/>
                    <a:gd name="T2" fmla="*/ 5734 w 5734"/>
                    <a:gd name="T3" fmla="*/ 2497 h 5892"/>
                    <a:gd name="T4" fmla="*/ 4313 w 5734"/>
                    <a:gd name="T5" fmla="*/ 1076 h 5892"/>
                    <a:gd name="T6" fmla="*/ 4149 w 5734"/>
                    <a:gd name="T7" fmla="*/ 1085 h 5892"/>
                    <a:gd name="T8" fmla="*/ 3733 w 5734"/>
                    <a:gd name="T9" fmla="*/ 378 h 5892"/>
                    <a:gd name="T10" fmla="*/ 2768 w 5734"/>
                    <a:gd name="T11" fmla="*/ 0 h 5892"/>
                    <a:gd name="T12" fmla="*/ 1389 w 5734"/>
                    <a:gd name="T13" fmla="*/ 1076 h 5892"/>
                    <a:gd name="T14" fmla="*/ 0 w 5734"/>
                    <a:gd name="T15" fmla="*/ 2497 h 5892"/>
                    <a:gd name="T16" fmla="*/ 1421 w 5734"/>
                    <a:gd name="T17" fmla="*/ 3918 h 5892"/>
                    <a:gd name="T18" fmla="*/ 2140 w 5734"/>
                    <a:gd name="T19" fmla="*/ 3918 h 5892"/>
                    <a:gd name="T20" fmla="*/ 2140 w 5734"/>
                    <a:gd name="T21" fmla="*/ 4472 h 5892"/>
                    <a:gd name="T22" fmla="*/ 1315 w 5734"/>
                    <a:gd name="T23" fmla="*/ 4472 h 5892"/>
                    <a:gd name="T24" fmla="*/ 954 w 5734"/>
                    <a:gd name="T25" fmla="*/ 4259 h 5892"/>
                    <a:gd name="T26" fmla="*/ 540 w 5734"/>
                    <a:gd name="T27" fmla="*/ 4672 h 5892"/>
                    <a:gd name="T28" fmla="*/ 954 w 5734"/>
                    <a:gd name="T29" fmla="*/ 5086 h 5892"/>
                    <a:gd name="T30" fmla="*/ 1315 w 5734"/>
                    <a:gd name="T31" fmla="*/ 4872 h 5892"/>
                    <a:gd name="T32" fmla="*/ 2340 w 5734"/>
                    <a:gd name="T33" fmla="*/ 4872 h 5892"/>
                    <a:gd name="T34" fmla="*/ 2540 w 5734"/>
                    <a:gd name="T35" fmla="*/ 4672 h 5892"/>
                    <a:gd name="T36" fmla="*/ 2540 w 5734"/>
                    <a:gd name="T37" fmla="*/ 3918 h 5892"/>
                    <a:gd name="T38" fmla="*/ 2667 w 5734"/>
                    <a:gd name="T39" fmla="*/ 3918 h 5892"/>
                    <a:gd name="T40" fmla="*/ 2667 w 5734"/>
                    <a:gd name="T41" fmla="*/ 5117 h 5892"/>
                    <a:gd name="T42" fmla="*/ 2454 w 5734"/>
                    <a:gd name="T43" fmla="*/ 5479 h 5892"/>
                    <a:gd name="T44" fmla="*/ 2867 w 5734"/>
                    <a:gd name="T45" fmla="*/ 5892 h 5892"/>
                    <a:gd name="T46" fmla="*/ 3280 w 5734"/>
                    <a:gd name="T47" fmla="*/ 5479 h 5892"/>
                    <a:gd name="T48" fmla="*/ 3067 w 5734"/>
                    <a:gd name="T49" fmla="*/ 5117 h 5892"/>
                    <a:gd name="T50" fmla="*/ 3067 w 5734"/>
                    <a:gd name="T51" fmla="*/ 3918 h 5892"/>
                    <a:gd name="T52" fmla="*/ 3194 w 5734"/>
                    <a:gd name="T53" fmla="*/ 3918 h 5892"/>
                    <a:gd name="T54" fmla="*/ 3194 w 5734"/>
                    <a:gd name="T55" fmla="*/ 4691 h 5892"/>
                    <a:gd name="T56" fmla="*/ 3394 w 5734"/>
                    <a:gd name="T57" fmla="*/ 4891 h 5892"/>
                    <a:gd name="T58" fmla="*/ 4430 w 5734"/>
                    <a:gd name="T59" fmla="*/ 4891 h 5892"/>
                    <a:gd name="T60" fmla="*/ 4780 w 5734"/>
                    <a:gd name="T61" fmla="*/ 5085 h 5892"/>
                    <a:gd name="T62" fmla="*/ 5194 w 5734"/>
                    <a:gd name="T63" fmla="*/ 4672 h 5892"/>
                    <a:gd name="T64" fmla="*/ 4780 w 5734"/>
                    <a:gd name="T65" fmla="*/ 4259 h 5892"/>
                    <a:gd name="T66" fmla="*/ 4409 w 5734"/>
                    <a:gd name="T67" fmla="*/ 4491 h 5892"/>
                    <a:gd name="T68" fmla="*/ 3594 w 5734"/>
                    <a:gd name="T69" fmla="*/ 4491 h 5892"/>
                    <a:gd name="T70" fmla="*/ 3594 w 5734"/>
                    <a:gd name="T71" fmla="*/ 3918 h 5892"/>
                    <a:gd name="T72" fmla="*/ 4313 w 5734"/>
                    <a:gd name="T73" fmla="*/ 3918 h 58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734" h="5892">
                      <a:moveTo>
                        <a:pt x="4313" y="3918"/>
                      </a:moveTo>
                      <a:cubicBezTo>
                        <a:pt x="5096" y="3918"/>
                        <a:pt x="5734" y="3280"/>
                        <a:pt x="5734" y="2497"/>
                      </a:cubicBezTo>
                      <a:cubicBezTo>
                        <a:pt x="5734" y="1713"/>
                        <a:pt x="5096" y="1076"/>
                        <a:pt x="4313" y="1076"/>
                      </a:cubicBezTo>
                      <a:cubicBezTo>
                        <a:pt x="4258" y="1076"/>
                        <a:pt x="4203" y="1079"/>
                        <a:pt x="4149" y="1085"/>
                      </a:cubicBezTo>
                      <a:cubicBezTo>
                        <a:pt x="4084" y="816"/>
                        <a:pt x="3940" y="570"/>
                        <a:pt x="3733" y="378"/>
                      </a:cubicBezTo>
                      <a:cubicBezTo>
                        <a:pt x="3470" y="134"/>
                        <a:pt x="3127" y="0"/>
                        <a:pt x="2768" y="0"/>
                      </a:cubicBezTo>
                      <a:cubicBezTo>
                        <a:pt x="2107" y="0"/>
                        <a:pt x="1544" y="451"/>
                        <a:pt x="1389" y="1076"/>
                      </a:cubicBezTo>
                      <a:cubicBezTo>
                        <a:pt x="620" y="1093"/>
                        <a:pt x="0" y="1724"/>
                        <a:pt x="0" y="2497"/>
                      </a:cubicBezTo>
                      <a:cubicBezTo>
                        <a:pt x="0" y="3281"/>
                        <a:pt x="638" y="3918"/>
                        <a:pt x="1421" y="3918"/>
                      </a:cubicBezTo>
                      <a:lnTo>
                        <a:pt x="2140" y="3918"/>
                      </a:lnTo>
                      <a:lnTo>
                        <a:pt x="2140" y="4472"/>
                      </a:lnTo>
                      <a:lnTo>
                        <a:pt x="1315" y="4472"/>
                      </a:lnTo>
                      <a:cubicBezTo>
                        <a:pt x="1245" y="4345"/>
                        <a:pt x="1109" y="4259"/>
                        <a:pt x="954" y="4259"/>
                      </a:cubicBezTo>
                      <a:cubicBezTo>
                        <a:pt x="726" y="4259"/>
                        <a:pt x="540" y="4444"/>
                        <a:pt x="540" y="4672"/>
                      </a:cubicBezTo>
                      <a:cubicBezTo>
                        <a:pt x="540" y="4900"/>
                        <a:pt x="726" y="5086"/>
                        <a:pt x="954" y="5086"/>
                      </a:cubicBezTo>
                      <a:cubicBezTo>
                        <a:pt x="1109" y="5086"/>
                        <a:pt x="1245" y="4999"/>
                        <a:pt x="1315" y="4872"/>
                      </a:cubicBezTo>
                      <a:lnTo>
                        <a:pt x="2340" y="4872"/>
                      </a:lnTo>
                      <a:cubicBezTo>
                        <a:pt x="2451" y="4872"/>
                        <a:pt x="2540" y="4783"/>
                        <a:pt x="2540" y="4672"/>
                      </a:cubicBezTo>
                      <a:lnTo>
                        <a:pt x="2540" y="3918"/>
                      </a:lnTo>
                      <a:lnTo>
                        <a:pt x="2667" y="3918"/>
                      </a:lnTo>
                      <a:lnTo>
                        <a:pt x="2667" y="5117"/>
                      </a:lnTo>
                      <a:cubicBezTo>
                        <a:pt x="2540" y="5188"/>
                        <a:pt x="2454" y="5323"/>
                        <a:pt x="2454" y="5479"/>
                      </a:cubicBezTo>
                      <a:cubicBezTo>
                        <a:pt x="2454" y="5707"/>
                        <a:pt x="2639" y="5892"/>
                        <a:pt x="2867" y="5892"/>
                      </a:cubicBezTo>
                      <a:cubicBezTo>
                        <a:pt x="3095" y="5892"/>
                        <a:pt x="3280" y="5707"/>
                        <a:pt x="3280" y="5479"/>
                      </a:cubicBezTo>
                      <a:cubicBezTo>
                        <a:pt x="3280" y="5323"/>
                        <a:pt x="3194" y="5188"/>
                        <a:pt x="3067" y="5117"/>
                      </a:cubicBezTo>
                      <a:lnTo>
                        <a:pt x="3067" y="3918"/>
                      </a:lnTo>
                      <a:lnTo>
                        <a:pt x="3194" y="3918"/>
                      </a:lnTo>
                      <a:lnTo>
                        <a:pt x="3194" y="4691"/>
                      </a:lnTo>
                      <a:cubicBezTo>
                        <a:pt x="3194" y="4802"/>
                        <a:pt x="3283" y="4891"/>
                        <a:pt x="3394" y="4891"/>
                      </a:cubicBezTo>
                      <a:lnTo>
                        <a:pt x="4430" y="4891"/>
                      </a:lnTo>
                      <a:cubicBezTo>
                        <a:pt x="4503" y="5008"/>
                        <a:pt x="4633" y="5085"/>
                        <a:pt x="4780" y="5085"/>
                      </a:cubicBezTo>
                      <a:cubicBezTo>
                        <a:pt x="5008" y="5085"/>
                        <a:pt x="5194" y="4900"/>
                        <a:pt x="5194" y="4672"/>
                      </a:cubicBezTo>
                      <a:cubicBezTo>
                        <a:pt x="5194" y="4444"/>
                        <a:pt x="5008" y="4259"/>
                        <a:pt x="4780" y="4259"/>
                      </a:cubicBezTo>
                      <a:cubicBezTo>
                        <a:pt x="4617" y="4259"/>
                        <a:pt x="4476" y="4354"/>
                        <a:pt x="4409" y="4491"/>
                      </a:cubicBezTo>
                      <a:lnTo>
                        <a:pt x="3594" y="4491"/>
                      </a:lnTo>
                      <a:lnTo>
                        <a:pt x="3594" y="3918"/>
                      </a:lnTo>
                      <a:lnTo>
                        <a:pt x="4313" y="3918"/>
                      </a:lnTo>
                      <a:close/>
                    </a:path>
                  </a:pathLst>
                </a:custGeom>
                <a:solidFill>
                  <a:schemeClr val="accent1"/>
                </a:solidFill>
                <a:ln w="12700">
                  <a:miter lim="400000"/>
                </a:ln>
              </p:spPr>
              <p:txBody>
                <a:bodyPr lIns="19045" tIns="19045" rIns="19045" bIns="19045" anchor="ct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defTabSz="228532"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defRPr>
                  </a:pPr>
                  <a:endParaRPr sz="1500">
                    <a:solidFill>
                      <a:srgbClr val="FFFFFF"/>
                    </a:solidFill>
                    <a:effectLst>
                      <a:outerShdw blurRad="38100" dist="12700" dir="5400000" rotWithShape="0">
                        <a:srgbClr val="000000">
                          <a:alpha val="50000"/>
                        </a:srgbClr>
                      </a:outerShdw>
                    </a:effectLst>
                  </a:endParaRPr>
                </a:p>
              </p:txBody>
            </p:sp>
          </p:grpSp>
        </p:grpSp>
        <p:cxnSp>
          <p:nvCxnSpPr>
            <p:cNvPr id="31" name="直接连接符 30">
              <a:extLst>
                <a:ext uri="{FF2B5EF4-FFF2-40B4-BE49-F238E27FC236}">
                  <a16:creationId xmlns:a16="http://schemas.microsoft.com/office/drawing/2014/main" id="{CBE5AF2E-420C-4360-8019-BBE7B0C10319}"/>
                </a:ext>
              </a:extLst>
            </p:cNvPr>
            <p:cNvCxnSpPr/>
            <p:nvPr/>
          </p:nvCxnSpPr>
          <p:spPr>
            <a:xfrm>
              <a:off x="7356000" y="2715900"/>
              <a:ext cx="4164488"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40D6EED8-334C-4D79-A977-097CB50E3BCE}"/>
                </a:ext>
              </a:extLst>
            </p:cNvPr>
            <p:cNvCxnSpPr/>
            <p:nvPr/>
          </p:nvCxnSpPr>
          <p:spPr>
            <a:xfrm>
              <a:off x="7356000" y="4468500"/>
              <a:ext cx="4164488"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grpSp>
      <p:pic>
        <p:nvPicPr>
          <p:cNvPr id="62" name="图片 61">
            <a:extLst>
              <a:ext uri="{FF2B5EF4-FFF2-40B4-BE49-F238E27FC236}">
                <a16:creationId xmlns:a16="http://schemas.microsoft.com/office/drawing/2014/main" id="{796149EA-96DF-405A-A1D3-47D698886B99}"/>
              </a:ext>
            </a:extLst>
          </p:cNvPr>
          <p:cNvPicPr>
            <a:picLocks noChangeAspect="1"/>
          </p:cNvPicPr>
          <p:nvPr/>
        </p:nvPicPr>
        <p:blipFill rotWithShape="1">
          <a:blip r:embed="rId4">
            <a:extLst>
              <a:ext uri="{28A0092B-C50C-407E-A947-70E740481C1C}">
                <a14:useLocalDpi xmlns:a14="http://schemas.microsoft.com/office/drawing/2010/main" val="0"/>
              </a:ext>
            </a:extLst>
          </a:blip>
          <a:srcRect l="4923" r="9835" b="45958"/>
          <a:stretch/>
        </p:blipFill>
        <p:spPr>
          <a:xfrm>
            <a:off x="1246419" y="2140189"/>
            <a:ext cx="3011605" cy="1669401"/>
          </a:xfrm>
          <a:prstGeom prst="rect">
            <a:avLst/>
          </a:prstGeom>
        </p:spPr>
      </p:pic>
      <p:sp>
        <p:nvSpPr>
          <p:cNvPr id="53" name="矩形 52">
            <a:extLst>
              <a:ext uri="{FF2B5EF4-FFF2-40B4-BE49-F238E27FC236}">
                <a16:creationId xmlns:a16="http://schemas.microsoft.com/office/drawing/2014/main" id="{EADFB553-8578-44D7-9B08-EEB75FE81D79}"/>
              </a:ext>
            </a:extLst>
          </p:cNvPr>
          <p:cNvSpPr/>
          <p:nvPr/>
        </p:nvSpPr>
        <p:spPr>
          <a:xfrm>
            <a:off x="-1" y="96478"/>
            <a:ext cx="5953761" cy="361507"/>
          </a:xfrm>
          <a:prstGeom prst="rect">
            <a:avLst/>
          </a:prstGeom>
          <a:gradFill>
            <a:gsLst>
              <a:gs pos="0">
                <a:srgbClr val="00B7CE"/>
              </a:gs>
              <a:gs pos="100000">
                <a:schemeClr val="bg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a:solidFill>
                  <a:schemeClr val="tx1"/>
                </a:solidFill>
              </a:rPr>
              <a:t> Conclusions</a:t>
            </a:r>
            <a:endParaRPr lang="zh-CN" altLang="en-US" dirty="0">
              <a:solidFill>
                <a:schemeClr val="tx1"/>
              </a:solidFill>
            </a:endParaRPr>
          </a:p>
        </p:txBody>
      </p:sp>
    </p:spTree>
    <p:extLst>
      <p:ext uri="{BB962C8B-B14F-4D97-AF65-F5344CB8AC3E}">
        <p14:creationId xmlns:p14="http://schemas.microsoft.com/office/powerpoint/2010/main" val="17866669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reeform 5"/>
          <p:cNvSpPr>
            <a:spLocks/>
          </p:cNvSpPr>
          <p:nvPr/>
        </p:nvSpPr>
        <p:spPr bwMode="auto">
          <a:xfrm>
            <a:off x="2965985" y="1962350"/>
            <a:ext cx="2719539" cy="2633335"/>
          </a:xfrm>
          <a:custGeom>
            <a:avLst/>
            <a:gdLst>
              <a:gd name="T0" fmla="*/ 854 w 1542"/>
              <a:gd name="T1" fmla="*/ 1270 h 1270"/>
              <a:gd name="T2" fmla="*/ 271 w 1542"/>
              <a:gd name="T3" fmla="*/ 766 h 1270"/>
              <a:gd name="T4" fmla="*/ 0 w 1542"/>
              <a:gd name="T5" fmla="*/ 0 h 1270"/>
              <a:gd name="T6" fmla="*/ 1542 w 1542"/>
              <a:gd name="T7" fmla="*/ 499 h 1270"/>
              <a:gd name="T8" fmla="*/ 854 w 1542"/>
              <a:gd name="T9" fmla="*/ 1270 h 1270"/>
            </a:gdLst>
            <a:ahLst/>
            <a:cxnLst>
              <a:cxn ang="0">
                <a:pos x="T0" y="T1"/>
              </a:cxn>
              <a:cxn ang="0">
                <a:pos x="T2" y="T3"/>
              </a:cxn>
              <a:cxn ang="0">
                <a:pos x="T4" y="T5"/>
              </a:cxn>
              <a:cxn ang="0">
                <a:pos x="T6" y="T7"/>
              </a:cxn>
              <a:cxn ang="0">
                <a:pos x="T8" y="T9"/>
              </a:cxn>
            </a:cxnLst>
            <a:rect l="0" t="0" r="r" b="b"/>
            <a:pathLst>
              <a:path w="1542" h="1270">
                <a:moveTo>
                  <a:pt x="854" y="1270"/>
                </a:moveTo>
                <a:lnTo>
                  <a:pt x="271" y="766"/>
                </a:lnTo>
                <a:lnTo>
                  <a:pt x="0" y="0"/>
                </a:lnTo>
                <a:lnTo>
                  <a:pt x="1542" y="499"/>
                </a:lnTo>
                <a:lnTo>
                  <a:pt x="854" y="1270"/>
                </a:lnTo>
                <a:close/>
              </a:path>
            </a:pathLst>
          </a:custGeom>
          <a:solidFill>
            <a:srgbClr val="FFD400">
              <a:alpha val="63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 name="标题 1"/>
          <p:cNvSpPr>
            <a:spLocks noGrp="1"/>
          </p:cNvSpPr>
          <p:nvPr>
            <p:ph type="ctrTitle"/>
          </p:nvPr>
        </p:nvSpPr>
        <p:spPr>
          <a:xfrm>
            <a:off x="5210824" y="2148917"/>
            <a:ext cx="5059072" cy="1243498"/>
          </a:xfrm>
        </p:spPr>
        <p:txBody>
          <a:bodyPr>
            <a:normAutofit fontScale="90000"/>
          </a:bodyPr>
          <a:lstStyle/>
          <a:p>
            <a:r>
              <a:rPr lang="en-US" altLang="zh-CN" dirty="0"/>
              <a:t>Thanks for your attention!</a:t>
            </a:r>
            <a:br>
              <a:rPr lang="en-US" altLang="zh-CN" dirty="0"/>
            </a:br>
            <a:endParaRPr lang="zh-CN" altLang="en-US" dirty="0"/>
          </a:p>
        </p:txBody>
      </p:sp>
      <p:sp>
        <p:nvSpPr>
          <p:cNvPr id="3" name="文本占位符 2"/>
          <p:cNvSpPr>
            <a:spLocks noGrp="1"/>
          </p:cNvSpPr>
          <p:nvPr>
            <p:ph type="body" sz="quarter" idx="17"/>
          </p:nvPr>
        </p:nvSpPr>
        <p:spPr/>
        <p:txBody>
          <a:bodyPr/>
          <a:lstStyle/>
          <a:p>
            <a:r>
              <a:rPr lang="en-US" altLang="zh-CN" dirty="0"/>
              <a:t>Speaker: Hao Xu</a:t>
            </a:r>
          </a:p>
        </p:txBody>
      </p:sp>
      <p:sp>
        <p:nvSpPr>
          <p:cNvPr id="6" name="文本占位符 5">
            <a:extLst>
              <a:ext uri="{FF2B5EF4-FFF2-40B4-BE49-F238E27FC236}">
                <a16:creationId xmlns:a16="http://schemas.microsoft.com/office/drawing/2014/main" id="{EF8AE44A-CB1B-4C9B-A9E7-49EC189EA767}"/>
              </a:ext>
            </a:extLst>
          </p:cNvPr>
          <p:cNvSpPr>
            <a:spLocks noGrp="1"/>
          </p:cNvSpPr>
          <p:nvPr>
            <p:ph type="body" sz="quarter" idx="18"/>
          </p:nvPr>
        </p:nvSpPr>
        <p:spPr/>
        <p:txBody>
          <a:bodyPr>
            <a:normAutofit fontScale="92500"/>
          </a:bodyPr>
          <a:lstStyle/>
          <a:p>
            <a:r>
              <a:rPr lang="en-US" altLang="zh-CN" dirty="0"/>
              <a:t>E-mail: </a:t>
            </a:r>
            <a:r>
              <a:rPr lang="en-US" altLang="zh-CN" dirty="0">
                <a:hlinkClick r:id="rId4"/>
              </a:rPr>
              <a:t>wzguo@sjtu.edu.cn</a:t>
            </a:r>
            <a:r>
              <a:rPr lang="en-US" altLang="zh-CN" dirty="0"/>
              <a:t> / </a:t>
            </a:r>
            <a:r>
              <a:rPr lang="en-US" altLang="zh-CN" dirty="0">
                <a:hlinkClick r:id="rId5"/>
              </a:rPr>
              <a:t>xavierqwxu@tencent.com</a:t>
            </a:r>
            <a:endParaRPr lang="zh-CN" altLang="en-US" dirty="0"/>
          </a:p>
        </p:txBody>
      </p:sp>
    </p:spTree>
    <p:extLst>
      <p:ext uri="{BB962C8B-B14F-4D97-AF65-F5344CB8AC3E}">
        <p14:creationId xmlns:p14="http://schemas.microsoft.com/office/powerpoint/2010/main" val="12590430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1daeb538-ba05-44f8-84fd-3560b95d1044"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3E62B484-0D71-4460-BBD5-2579DAF1DF08}"/>
              </a:ext>
            </a:extLst>
          </p:cNvPr>
          <p:cNvGrpSpPr>
            <a:grpSpLocks noChangeAspect="1"/>
          </p:cNvGrpSpPr>
          <p:nvPr>
            <p:custDataLst>
              <p:tags r:id="rId1"/>
            </p:custDataLst>
          </p:nvPr>
        </p:nvGrpSpPr>
        <p:grpSpPr>
          <a:xfrm>
            <a:off x="0" y="1640415"/>
            <a:ext cx="10807254" cy="4036117"/>
            <a:chOff x="0" y="1640415"/>
            <a:chExt cx="10807254" cy="4036117"/>
          </a:xfrm>
        </p:grpSpPr>
        <p:sp>
          <p:nvSpPr>
            <p:cNvPr id="3" name="ïś1ïḍé">
              <a:extLst>
                <a:ext uri="{FF2B5EF4-FFF2-40B4-BE49-F238E27FC236}">
                  <a16:creationId xmlns:a16="http://schemas.microsoft.com/office/drawing/2014/main" id="{2FCC5924-56F4-4F21-890A-0D0306341098}"/>
                </a:ext>
              </a:extLst>
            </p:cNvPr>
            <p:cNvSpPr/>
            <p:nvPr/>
          </p:nvSpPr>
          <p:spPr>
            <a:xfrm>
              <a:off x="0" y="1705743"/>
              <a:ext cx="4576718" cy="1916489"/>
            </a:xfrm>
            <a:prstGeom prst="rect">
              <a:avLst/>
            </a:prstGeom>
            <a:blipFill>
              <a:blip r:embed="rId4"/>
              <a:stretch>
                <a:fillRect t="-29798" b="-29407"/>
              </a:stretch>
            </a:blipFill>
            <a:ln w="12700" cap="flat" cmpd="sng" algn="ctr">
              <a:noFill/>
              <a:prstDash val="solid"/>
              <a:miter lim="800000"/>
            </a:ln>
            <a:effectLst/>
            <a:extLst>
              <a:ext uri="{91240B29-F687-4F45-9708-019B960494DF}">
                <a14:hiddenLine xmlns:a14="http://schemas.microsoft.com/office/drawing/2010/main" w="12700" cap="flat" cmpd="sng" algn="ctr">
                  <a:solidFill>
                    <a:srgbClr val="D1DADD"/>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4" name="iṥlíḍe">
              <a:extLst>
                <a:ext uri="{FF2B5EF4-FFF2-40B4-BE49-F238E27FC236}">
                  <a16:creationId xmlns:a16="http://schemas.microsoft.com/office/drawing/2014/main" id="{FD5025A7-4E7D-4439-B53D-AF9AC54AD0D7}"/>
                </a:ext>
              </a:extLst>
            </p:cNvPr>
            <p:cNvSpPr/>
            <p:nvPr/>
          </p:nvSpPr>
          <p:spPr>
            <a:xfrm>
              <a:off x="669925" y="1705743"/>
              <a:ext cx="3906793" cy="1916489"/>
            </a:xfrm>
            <a:prstGeom prst="rect">
              <a:avLst/>
            </a:prstGeom>
            <a:solidFill>
              <a:schemeClr val="tx1">
                <a:alpha val="7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5" name="ïṩḷíḋè">
              <a:extLst>
                <a:ext uri="{FF2B5EF4-FFF2-40B4-BE49-F238E27FC236}">
                  <a16:creationId xmlns:a16="http://schemas.microsoft.com/office/drawing/2014/main" id="{EF44855D-7DC1-4D75-BAE9-D3579EF15E02}"/>
                </a:ext>
              </a:extLst>
            </p:cNvPr>
            <p:cNvSpPr txBox="1"/>
            <p:nvPr/>
          </p:nvSpPr>
          <p:spPr>
            <a:xfrm>
              <a:off x="2191718" y="2045039"/>
              <a:ext cx="2385000" cy="1237896"/>
            </a:xfrm>
            <a:prstGeom prst="rect">
              <a:avLst/>
            </a:prstGeom>
            <a:noFill/>
          </p:spPr>
          <p:txBody>
            <a:bodyPr wrap="none" lIns="90000" tIns="46800" rIns="90000" bIns="46800" anchor="ctr" anchorCtr="0">
              <a:normAutofit/>
            </a:bodyPr>
            <a:lstStyle/>
            <a:p>
              <a:pPr algn="r"/>
              <a:r>
                <a:rPr lang="en-US" altLang="zh-CN" sz="3200" dirty="0">
                  <a:solidFill>
                    <a:schemeClr val="bg1"/>
                  </a:solidFill>
                </a:rPr>
                <a:t>CONTENTS</a:t>
              </a:r>
            </a:p>
          </p:txBody>
        </p:sp>
        <p:sp>
          <p:nvSpPr>
            <p:cNvPr id="6" name="iṥľïḓè">
              <a:extLst>
                <a:ext uri="{FF2B5EF4-FFF2-40B4-BE49-F238E27FC236}">
                  <a16:creationId xmlns:a16="http://schemas.microsoft.com/office/drawing/2014/main" id="{1CA40117-D4B1-4663-9932-04A1E19A5E9D}"/>
                </a:ext>
              </a:extLst>
            </p:cNvPr>
            <p:cNvSpPr/>
            <p:nvPr/>
          </p:nvSpPr>
          <p:spPr>
            <a:xfrm>
              <a:off x="6492083" y="4950429"/>
              <a:ext cx="540000" cy="540000"/>
            </a:xfrm>
            <a:prstGeom prst="ellipse">
              <a:avLst/>
            </a:prstGeom>
            <a:solidFill>
              <a:schemeClr val="accent5">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90000" tIns="46800" rIns="90000" bIns="46800" anchor="ctr">
              <a:normAutofit/>
            </a:bodyPr>
            <a:lstStyle/>
            <a:p>
              <a:pPr algn="ctr"/>
              <a:r>
                <a:rPr lang="en-US" altLang="zh-CN" sz="1600" dirty="0">
                  <a:solidFill>
                    <a:schemeClr val="bg1"/>
                  </a:solidFill>
                  <a:latin typeface="Impact" panose="020B0806030902050204" pitchFamily="34" charset="0"/>
                </a:rPr>
                <a:t>05</a:t>
              </a:r>
            </a:p>
          </p:txBody>
        </p:sp>
        <p:grpSp>
          <p:nvGrpSpPr>
            <p:cNvPr id="7" name="ïşľíḍè">
              <a:extLst>
                <a:ext uri="{FF2B5EF4-FFF2-40B4-BE49-F238E27FC236}">
                  <a16:creationId xmlns:a16="http://schemas.microsoft.com/office/drawing/2014/main" id="{B3B57E14-2D3F-44E9-86D4-D66C13A69990}"/>
                </a:ext>
              </a:extLst>
            </p:cNvPr>
            <p:cNvGrpSpPr/>
            <p:nvPr/>
          </p:nvGrpSpPr>
          <p:grpSpPr>
            <a:xfrm>
              <a:off x="7109321" y="5014733"/>
              <a:ext cx="3697933" cy="661799"/>
              <a:chOff x="7168067" y="4572412"/>
              <a:chExt cx="3697933" cy="661799"/>
            </a:xfrm>
          </p:grpSpPr>
          <p:sp>
            <p:nvSpPr>
              <p:cNvPr id="25" name="íśḷiďê">
                <a:extLst>
                  <a:ext uri="{FF2B5EF4-FFF2-40B4-BE49-F238E27FC236}">
                    <a16:creationId xmlns:a16="http://schemas.microsoft.com/office/drawing/2014/main" id="{A3D8B12A-F709-4243-8633-BA8CDE295DF3}"/>
                  </a:ext>
                </a:extLst>
              </p:cNvPr>
              <p:cNvSpPr txBox="1"/>
              <p:nvPr/>
            </p:nvSpPr>
            <p:spPr>
              <a:xfrm>
                <a:off x="7168067" y="4572412"/>
                <a:ext cx="3676254" cy="399292"/>
              </a:xfrm>
              <a:prstGeom prst="rect">
                <a:avLst/>
              </a:prstGeom>
              <a:noFill/>
            </p:spPr>
            <p:txBody>
              <a:bodyPr wrap="none" lIns="90000" tIns="46800" rIns="90000" bIns="46800" anchor="b" anchorCtr="0">
                <a:normAutofit/>
              </a:bodyPr>
              <a:lstStyle/>
              <a:p>
                <a:r>
                  <a:rPr lang="en-US" altLang="zh-CN" sz="1600" dirty="0"/>
                  <a:t>CONCLUSIONS</a:t>
                </a:r>
                <a:endParaRPr lang="zh-CN" altLang="en-US" sz="1600" b="1" dirty="0"/>
              </a:p>
            </p:txBody>
          </p:sp>
          <p:sp>
            <p:nvSpPr>
              <p:cNvPr id="26" name="iśḷîḍè">
                <a:extLst>
                  <a:ext uri="{FF2B5EF4-FFF2-40B4-BE49-F238E27FC236}">
                    <a16:creationId xmlns:a16="http://schemas.microsoft.com/office/drawing/2014/main" id="{73DF6CBC-D3AE-4D1D-A507-51F0257B08D0}"/>
                  </a:ext>
                </a:extLst>
              </p:cNvPr>
              <p:cNvSpPr txBox="1"/>
              <p:nvPr/>
            </p:nvSpPr>
            <p:spPr>
              <a:xfrm>
                <a:off x="7189746" y="4834919"/>
                <a:ext cx="3676254" cy="399292"/>
              </a:xfrm>
              <a:prstGeom prst="rect">
                <a:avLst/>
              </a:prstGeom>
              <a:noFill/>
            </p:spPr>
            <p:txBody>
              <a:bodyPr wrap="none" lIns="90000" tIns="46800" rIns="90000" bIns="46800" anchor="t" anchorCtr="0">
                <a:normAutofit/>
              </a:bodyPr>
              <a:lstStyle/>
              <a:p>
                <a:pPr>
                  <a:lnSpc>
                    <a:spcPct val="120000"/>
                  </a:lnSpc>
                </a:pPr>
                <a:endParaRPr lang="en-US" altLang="zh-CN" sz="1100" dirty="0"/>
              </a:p>
            </p:txBody>
          </p:sp>
        </p:grpSp>
        <p:sp>
          <p:nvSpPr>
            <p:cNvPr id="8" name="ïṣḷîdè">
              <a:extLst>
                <a:ext uri="{FF2B5EF4-FFF2-40B4-BE49-F238E27FC236}">
                  <a16:creationId xmlns:a16="http://schemas.microsoft.com/office/drawing/2014/main" id="{7FD6C802-9F38-4877-AFEA-B32B57437890}"/>
                </a:ext>
              </a:extLst>
            </p:cNvPr>
            <p:cNvSpPr/>
            <p:nvPr/>
          </p:nvSpPr>
          <p:spPr>
            <a:xfrm>
              <a:off x="6492083" y="4122925"/>
              <a:ext cx="540000" cy="540000"/>
            </a:xfrm>
            <a:prstGeom prst="ellipse">
              <a:avLst/>
            </a:prstGeom>
            <a:solidFill>
              <a:schemeClr val="accent4">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90000" tIns="46800" rIns="90000" bIns="46800" anchor="ctr">
              <a:normAutofit/>
            </a:bodyPr>
            <a:lstStyle/>
            <a:p>
              <a:pPr algn="ctr"/>
              <a:r>
                <a:rPr lang="en-US" altLang="zh-CN" sz="1600" dirty="0">
                  <a:solidFill>
                    <a:schemeClr val="bg1"/>
                  </a:solidFill>
                  <a:latin typeface="Impact" panose="020B0806030902050204" pitchFamily="34" charset="0"/>
                </a:rPr>
                <a:t>04</a:t>
              </a:r>
            </a:p>
          </p:txBody>
        </p:sp>
        <p:grpSp>
          <p:nvGrpSpPr>
            <p:cNvPr id="9" name="iSḻïďê">
              <a:extLst>
                <a:ext uri="{FF2B5EF4-FFF2-40B4-BE49-F238E27FC236}">
                  <a16:creationId xmlns:a16="http://schemas.microsoft.com/office/drawing/2014/main" id="{89504A99-F6A2-4B88-8DAB-A05D8D1EA1CB}"/>
                </a:ext>
              </a:extLst>
            </p:cNvPr>
            <p:cNvGrpSpPr/>
            <p:nvPr/>
          </p:nvGrpSpPr>
          <p:grpSpPr>
            <a:xfrm>
              <a:off x="7109321" y="4187229"/>
              <a:ext cx="3697933" cy="661799"/>
              <a:chOff x="7168067" y="4572412"/>
              <a:chExt cx="3697933" cy="661799"/>
            </a:xfrm>
          </p:grpSpPr>
          <p:sp>
            <p:nvSpPr>
              <p:cNvPr id="23" name="íŝ1iḍê">
                <a:extLst>
                  <a:ext uri="{FF2B5EF4-FFF2-40B4-BE49-F238E27FC236}">
                    <a16:creationId xmlns:a16="http://schemas.microsoft.com/office/drawing/2014/main" id="{327CD992-B290-4314-8CE5-25F4382B2791}"/>
                  </a:ext>
                </a:extLst>
              </p:cNvPr>
              <p:cNvSpPr txBox="1"/>
              <p:nvPr/>
            </p:nvSpPr>
            <p:spPr>
              <a:xfrm>
                <a:off x="7168067" y="4572412"/>
                <a:ext cx="3676254" cy="399292"/>
              </a:xfrm>
              <a:prstGeom prst="rect">
                <a:avLst/>
              </a:prstGeom>
              <a:noFill/>
            </p:spPr>
            <p:txBody>
              <a:bodyPr wrap="none" lIns="90000" tIns="46800" rIns="90000" bIns="46800" anchor="b" anchorCtr="0">
                <a:normAutofit/>
              </a:bodyPr>
              <a:lstStyle/>
              <a:p>
                <a:r>
                  <a:rPr lang="en-US" altLang="zh-CN" sz="1600" dirty="0"/>
                  <a:t>EXPERIMENT</a:t>
                </a:r>
                <a:endParaRPr lang="zh-CN" altLang="en-US" b="1" dirty="0"/>
              </a:p>
            </p:txBody>
          </p:sp>
          <p:sp>
            <p:nvSpPr>
              <p:cNvPr id="24" name="iSľïḍè">
                <a:extLst>
                  <a:ext uri="{FF2B5EF4-FFF2-40B4-BE49-F238E27FC236}">
                    <a16:creationId xmlns:a16="http://schemas.microsoft.com/office/drawing/2014/main" id="{FFA45311-BD6A-45D7-85D5-8A1E03DEF035}"/>
                  </a:ext>
                </a:extLst>
              </p:cNvPr>
              <p:cNvSpPr txBox="1"/>
              <p:nvPr/>
            </p:nvSpPr>
            <p:spPr>
              <a:xfrm>
                <a:off x="7189746" y="4834919"/>
                <a:ext cx="3676254" cy="399292"/>
              </a:xfrm>
              <a:prstGeom prst="rect">
                <a:avLst/>
              </a:prstGeom>
              <a:noFill/>
            </p:spPr>
            <p:txBody>
              <a:bodyPr wrap="none" lIns="90000" tIns="46800" rIns="90000" bIns="46800" anchor="t" anchorCtr="0">
                <a:normAutofit/>
              </a:bodyPr>
              <a:lstStyle/>
              <a:p>
                <a:pPr>
                  <a:lnSpc>
                    <a:spcPct val="120000"/>
                  </a:lnSpc>
                </a:pPr>
                <a:endParaRPr lang="en-US" altLang="zh-CN" sz="1100" dirty="0"/>
              </a:p>
            </p:txBody>
          </p:sp>
        </p:grpSp>
        <p:sp>
          <p:nvSpPr>
            <p:cNvPr id="10" name="ïşľîḑe">
              <a:extLst>
                <a:ext uri="{FF2B5EF4-FFF2-40B4-BE49-F238E27FC236}">
                  <a16:creationId xmlns:a16="http://schemas.microsoft.com/office/drawing/2014/main" id="{338CB8B8-C536-440F-AD85-AAE552EC4E66}"/>
                </a:ext>
              </a:extLst>
            </p:cNvPr>
            <p:cNvSpPr/>
            <p:nvPr/>
          </p:nvSpPr>
          <p:spPr>
            <a:xfrm>
              <a:off x="6492083" y="3295421"/>
              <a:ext cx="540000" cy="540000"/>
            </a:xfrm>
            <a:prstGeom prst="ellipse">
              <a:avLst/>
            </a:prstGeom>
            <a:solidFill>
              <a:schemeClr val="accent3">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90000" tIns="46800" rIns="90000" bIns="46800" anchor="ctr">
              <a:normAutofit/>
            </a:bodyPr>
            <a:lstStyle/>
            <a:p>
              <a:pPr algn="ctr"/>
              <a:r>
                <a:rPr lang="en-US" altLang="zh-CN" sz="1600" dirty="0">
                  <a:solidFill>
                    <a:schemeClr val="bg1"/>
                  </a:solidFill>
                  <a:latin typeface="Impact" panose="020B0806030902050204" pitchFamily="34" charset="0"/>
                </a:rPr>
                <a:t>03</a:t>
              </a:r>
            </a:p>
          </p:txBody>
        </p:sp>
        <p:grpSp>
          <p:nvGrpSpPr>
            <p:cNvPr id="11" name="išlîḑè">
              <a:extLst>
                <a:ext uri="{FF2B5EF4-FFF2-40B4-BE49-F238E27FC236}">
                  <a16:creationId xmlns:a16="http://schemas.microsoft.com/office/drawing/2014/main" id="{E5DFA32A-2B11-4700-BF9C-796945CC1C1E}"/>
                </a:ext>
              </a:extLst>
            </p:cNvPr>
            <p:cNvGrpSpPr/>
            <p:nvPr/>
          </p:nvGrpSpPr>
          <p:grpSpPr>
            <a:xfrm>
              <a:off x="7109321" y="3359725"/>
              <a:ext cx="3697933" cy="661799"/>
              <a:chOff x="7168067" y="4572412"/>
              <a:chExt cx="3697933" cy="661799"/>
            </a:xfrm>
          </p:grpSpPr>
          <p:sp>
            <p:nvSpPr>
              <p:cNvPr id="21" name="ïşḷíḋe">
                <a:extLst>
                  <a:ext uri="{FF2B5EF4-FFF2-40B4-BE49-F238E27FC236}">
                    <a16:creationId xmlns:a16="http://schemas.microsoft.com/office/drawing/2014/main" id="{C17FBF54-FEA3-48AD-A40D-54FBB230CD49}"/>
                  </a:ext>
                </a:extLst>
              </p:cNvPr>
              <p:cNvSpPr txBox="1"/>
              <p:nvPr/>
            </p:nvSpPr>
            <p:spPr>
              <a:xfrm>
                <a:off x="7168067" y="4572412"/>
                <a:ext cx="3676254" cy="399292"/>
              </a:xfrm>
              <a:prstGeom prst="rect">
                <a:avLst/>
              </a:prstGeom>
              <a:noFill/>
            </p:spPr>
            <p:txBody>
              <a:bodyPr wrap="none" lIns="90000" tIns="46800" rIns="90000" bIns="46800" anchor="b" anchorCtr="0">
                <a:normAutofit/>
              </a:bodyPr>
              <a:lstStyle/>
              <a:p>
                <a:r>
                  <a:rPr lang="en-US" altLang="zh-CN" sz="1600" dirty="0"/>
                  <a:t>DESIGN OF THE ROBOT PLATFORM</a:t>
                </a:r>
                <a:endParaRPr lang="zh-CN" altLang="en-US" sz="1600" b="1" dirty="0"/>
              </a:p>
            </p:txBody>
          </p:sp>
          <p:sp>
            <p:nvSpPr>
              <p:cNvPr id="22" name="íSḻíḑé">
                <a:extLst>
                  <a:ext uri="{FF2B5EF4-FFF2-40B4-BE49-F238E27FC236}">
                    <a16:creationId xmlns:a16="http://schemas.microsoft.com/office/drawing/2014/main" id="{1F64563B-C43A-4112-9967-7F041857513D}"/>
                  </a:ext>
                </a:extLst>
              </p:cNvPr>
              <p:cNvSpPr txBox="1"/>
              <p:nvPr/>
            </p:nvSpPr>
            <p:spPr>
              <a:xfrm>
                <a:off x="7189746" y="4834919"/>
                <a:ext cx="3676254" cy="399292"/>
              </a:xfrm>
              <a:prstGeom prst="rect">
                <a:avLst/>
              </a:prstGeom>
              <a:noFill/>
            </p:spPr>
            <p:txBody>
              <a:bodyPr wrap="none" lIns="90000" tIns="46800" rIns="90000" bIns="46800" anchor="t" anchorCtr="0">
                <a:normAutofit/>
              </a:bodyPr>
              <a:lstStyle/>
              <a:p>
                <a:pPr>
                  <a:lnSpc>
                    <a:spcPct val="120000"/>
                  </a:lnSpc>
                </a:pPr>
                <a:endParaRPr lang="en-US" altLang="zh-CN" sz="1100" dirty="0"/>
              </a:p>
            </p:txBody>
          </p:sp>
        </p:grpSp>
        <p:sp>
          <p:nvSpPr>
            <p:cNvPr id="12" name="îṥľïḑe">
              <a:extLst>
                <a:ext uri="{FF2B5EF4-FFF2-40B4-BE49-F238E27FC236}">
                  <a16:creationId xmlns:a16="http://schemas.microsoft.com/office/drawing/2014/main" id="{C1CC126C-8D6C-4122-AA72-639DD8356C5C}"/>
                </a:ext>
              </a:extLst>
            </p:cNvPr>
            <p:cNvSpPr/>
            <p:nvPr/>
          </p:nvSpPr>
          <p:spPr>
            <a:xfrm>
              <a:off x="6492083" y="2467918"/>
              <a:ext cx="540000" cy="540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90000" tIns="46800" rIns="90000" bIns="46800" anchor="ctr">
              <a:normAutofit/>
            </a:bodyPr>
            <a:lstStyle/>
            <a:p>
              <a:pPr algn="ctr"/>
              <a:r>
                <a:rPr lang="en-US" altLang="zh-CN" sz="1600" dirty="0">
                  <a:solidFill>
                    <a:schemeClr val="bg1"/>
                  </a:solidFill>
                  <a:latin typeface="Impact" panose="020B0806030902050204" pitchFamily="34" charset="0"/>
                </a:rPr>
                <a:t>02</a:t>
              </a:r>
            </a:p>
          </p:txBody>
        </p:sp>
        <p:grpSp>
          <p:nvGrpSpPr>
            <p:cNvPr id="13" name="îšḻíḋé">
              <a:extLst>
                <a:ext uri="{FF2B5EF4-FFF2-40B4-BE49-F238E27FC236}">
                  <a16:creationId xmlns:a16="http://schemas.microsoft.com/office/drawing/2014/main" id="{F422B58C-5536-4742-BF8C-9F681D98F5A8}"/>
                </a:ext>
              </a:extLst>
            </p:cNvPr>
            <p:cNvGrpSpPr/>
            <p:nvPr/>
          </p:nvGrpSpPr>
          <p:grpSpPr>
            <a:xfrm>
              <a:off x="7109321" y="2532222"/>
              <a:ext cx="3697933" cy="661799"/>
              <a:chOff x="7168067" y="4572412"/>
              <a:chExt cx="3697933" cy="661799"/>
            </a:xfrm>
          </p:grpSpPr>
          <p:sp>
            <p:nvSpPr>
              <p:cNvPr id="19" name="íśḻïdê">
                <a:extLst>
                  <a:ext uri="{FF2B5EF4-FFF2-40B4-BE49-F238E27FC236}">
                    <a16:creationId xmlns:a16="http://schemas.microsoft.com/office/drawing/2014/main" id="{245BE6B6-8B0B-48FC-B03F-7E98951D4C40}"/>
                  </a:ext>
                </a:extLst>
              </p:cNvPr>
              <p:cNvSpPr txBox="1"/>
              <p:nvPr/>
            </p:nvSpPr>
            <p:spPr>
              <a:xfrm>
                <a:off x="7168067" y="4572412"/>
                <a:ext cx="3399624" cy="399292"/>
              </a:xfrm>
              <a:prstGeom prst="rect">
                <a:avLst/>
              </a:prstGeom>
              <a:noFill/>
            </p:spPr>
            <p:txBody>
              <a:bodyPr wrap="none" lIns="90000" tIns="46800" rIns="90000" bIns="46800" anchor="b" anchorCtr="0">
                <a:normAutofit/>
              </a:bodyPr>
              <a:lstStyle/>
              <a:p>
                <a:r>
                  <a:rPr lang="en-US" altLang="zh-CN" sz="1600" dirty="0"/>
                  <a:t>CONCEPT OF THE TRANSFORMABLE WHEEL</a:t>
                </a:r>
                <a:endParaRPr lang="zh-CN" altLang="en-US" sz="1600" b="1" dirty="0"/>
              </a:p>
            </p:txBody>
          </p:sp>
          <p:sp>
            <p:nvSpPr>
              <p:cNvPr id="20" name="íśḻíďè">
                <a:extLst>
                  <a:ext uri="{FF2B5EF4-FFF2-40B4-BE49-F238E27FC236}">
                    <a16:creationId xmlns:a16="http://schemas.microsoft.com/office/drawing/2014/main" id="{5DAE7513-C861-46DB-BA9A-506EA88593B3}"/>
                  </a:ext>
                </a:extLst>
              </p:cNvPr>
              <p:cNvSpPr txBox="1"/>
              <p:nvPr/>
            </p:nvSpPr>
            <p:spPr>
              <a:xfrm>
                <a:off x="7189746" y="4834919"/>
                <a:ext cx="3676254" cy="399292"/>
              </a:xfrm>
              <a:prstGeom prst="rect">
                <a:avLst/>
              </a:prstGeom>
              <a:noFill/>
            </p:spPr>
            <p:txBody>
              <a:bodyPr wrap="none" lIns="90000" tIns="46800" rIns="90000" bIns="46800" anchor="t" anchorCtr="0">
                <a:normAutofit/>
              </a:bodyPr>
              <a:lstStyle/>
              <a:p>
                <a:pPr>
                  <a:lnSpc>
                    <a:spcPct val="120000"/>
                  </a:lnSpc>
                </a:pPr>
                <a:endParaRPr lang="en-US" altLang="zh-CN" sz="1100" dirty="0"/>
              </a:p>
            </p:txBody>
          </p:sp>
        </p:grpSp>
        <p:sp>
          <p:nvSpPr>
            <p:cNvPr id="14" name="ïS1îḑe">
              <a:extLst>
                <a:ext uri="{FF2B5EF4-FFF2-40B4-BE49-F238E27FC236}">
                  <a16:creationId xmlns:a16="http://schemas.microsoft.com/office/drawing/2014/main" id="{C2A8B04C-35DE-4000-A3C9-05776BC11A39}"/>
                </a:ext>
              </a:extLst>
            </p:cNvPr>
            <p:cNvSpPr/>
            <p:nvPr/>
          </p:nvSpPr>
          <p:spPr>
            <a:xfrm>
              <a:off x="6492083" y="1640415"/>
              <a:ext cx="540000" cy="540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90000" tIns="46800" rIns="90000" bIns="46800" anchor="ctr">
              <a:normAutofit/>
            </a:bodyPr>
            <a:lstStyle/>
            <a:p>
              <a:pPr algn="ctr"/>
              <a:r>
                <a:rPr lang="en-US" altLang="zh-CN" sz="1600" dirty="0">
                  <a:solidFill>
                    <a:schemeClr val="bg1"/>
                  </a:solidFill>
                  <a:latin typeface="Impact" panose="020B0806030902050204" pitchFamily="34" charset="0"/>
                </a:rPr>
                <a:t>01</a:t>
              </a:r>
            </a:p>
          </p:txBody>
        </p:sp>
        <p:grpSp>
          <p:nvGrpSpPr>
            <p:cNvPr id="15" name="îṡľîďè">
              <a:extLst>
                <a:ext uri="{FF2B5EF4-FFF2-40B4-BE49-F238E27FC236}">
                  <a16:creationId xmlns:a16="http://schemas.microsoft.com/office/drawing/2014/main" id="{EFA9F5DE-2895-4909-85DF-6BF9BC84E07C}"/>
                </a:ext>
              </a:extLst>
            </p:cNvPr>
            <p:cNvGrpSpPr/>
            <p:nvPr/>
          </p:nvGrpSpPr>
          <p:grpSpPr>
            <a:xfrm>
              <a:off x="7109321" y="1704719"/>
              <a:ext cx="3697933" cy="661799"/>
              <a:chOff x="7168067" y="4572412"/>
              <a:chExt cx="3697933" cy="661799"/>
            </a:xfrm>
          </p:grpSpPr>
          <p:sp>
            <p:nvSpPr>
              <p:cNvPr id="17" name="îšľïďè">
                <a:extLst>
                  <a:ext uri="{FF2B5EF4-FFF2-40B4-BE49-F238E27FC236}">
                    <a16:creationId xmlns:a16="http://schemas.microsoft.com/office/drawing/2014/main" id="{AD2A3E00-D467-4BF6-954C-577FF5885E5E}"/>
                  </a:ext>
                </a:extLst>
              </p:cNvPr>
              <p:cNvSpPr txBox="1"/>
              <p:nvPr/>
            </p:nvSpPr>
            <p:spPr>
              <a:xfrm>
                <a:off x="7168067" y="4572412"/>
                <a:ext cx="3676254" cy="399292"/>
              </a:xfrm>
              <a:prstGeom prst="rect">
                <a:avLst/>
              </a:prstGeom>
              <a:noFill/>
            </p:spPr>
            <p:txBody>
              <a:bodyPr wrap="none" lIns="90000" tIns="46800" rIns="90000" bIns="46800" anchor="b" anchorCtr="0">
                <a:normAutofit/>
              </a:bodyPr>
              <a:lstStyle/>
              <a:p>
                <a:r>
                  <a:rPr lang="en-US" altLang="zh-CN" sz="1600" dirty="0"/>
                  <a:t>INTRODUCTION</a:t>
                </a:r>
                <a:endParaRPr lang="zh-CN" altLang="en-US" sz="1600" dirty="0"/>
              </a:p>
            </p:txBody>
          </p:sp>
          <p:sp>
            <p:nvSpPr>
              <p:cNvPr id="18" name="ïṣļïḍê">
                <a:extLst>
                  <a:ext uri="{FF2B5EF4-FFF2-40B4-BE49-F238E27FC236}">
                    <a16:creationId xmlns:a16="http://schemas.microsoft.com/office/drawing/2014/main" id="{A69BA955-9538-4810-9348-A6A0FCE33582}"/>
                  </a:ext>
                </a:extLst>
              </p:cNvPr>
              <p:cNvSpPr txBox="1"/>
              <p:nvPr/>
            </p:nvSpPr>
            <p:spPr>
              <a:xfrm>
                <a:off x="7189746" y="4834919"/>
                <a:ext cx="3676254" cy="399292"/>
              </a:xfrm>
              <a:prstGeom prst="rect">
                <a:avLst/>
              </a:prstGeom>
              <a:noFill/>
            </p:spPr>
            <p:txBody>
              <a:bodyPr wrap="none" lIns="90000" tIns="46800" rIns="90000" bIns="46800" anchor="t" anchorCtr="0">
                <a:normAutofit/>
              </a:bodyPr>
              <a:lstStyle/>
              <a:p>
                <a:pPr>
                  <a:lnSpc>
                    <a:spcPct val="120000"/>
                  </a:lnSpc>
                </a:pPr>
                <a:endParaRPr lang="en-US" altLang="zh-CN" sz="1100" dirty="0"/>
              </a:p>
            </p:txBody>
          </p:sp>
        </p:grpSp>
        <p:cxnSp>
          <p:nvCxnSpPr>
            <p:cNvPr id="16" name="直接连接符 15">
              <a:extLst>
                <a:ext uri="{FF2B5EF4-FFF2-40B4-BE49-F238E27FC236}">
                  <a16:creationId xmlns:a16="http://schemas.microsoft.com/office/drawing/2014/main" id="{E90F46F6-B6F9-4591-ADC4-EA23B4B4E88E}"/>
                </a:ext>
              </a:extLst>
            </p:cNvPr>
            <p:cNvCxnSpPr/>
            <p:nvPr/>
          </p:nvCxnSpPr>
          <p:spPr>
            <a:xfrm>
              <a:off x="6186000" y="1768233"/>
              <a:ext cx="0" cy="370800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0598855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文本框 39">
            <a:extLst>
              <a:ext uri="{FF2B5EF4-FFF2-40B4-BE49-F238E27FC236}">
                <a16:creationId xmlns:a16="http://schemas.microsoft.com/office/drawing/2014/main" id="{7959526A-9903-4113-A2B7-C9D848B8BD6D}"/>
              </a:ext>
            </a:extLst>
          </p:cNvPr>
          <p:cNvSpPr txBox="1"/>
          <p:nvPr/>
        </p:nvSpPr>
        <p:spPr>
          <a:xfrm>
            <a:off x="3275847" y="1183731"/>
            <a:ext cx="2961833" cy="1381147"/>
          </a:xfrm>
          <a:prstGeom prst="rect">
            <a:avLst/>
          </a:prstGeom>
          <a:noFill/>
        </p:spPr>
        <p:txBody>
          <a:bodyPr wrap="square" rtlCol="0">
            <a:spAutoFit/>
          </a:bodyPr>
          <a:lstStyle/>
          <a:p>
            <a:pPr marL="342900" indent="-342900">
              <a:lnSpc>
                <a:spcPct val="120000"/>
              </a:lnSpc>
              <a:buFont typeface="Arial" panose="020B0604020202020204" pitchFamily="34" charset="0"/>
              <a:buChar char="•"/>
            </a:pPr>
            <a:r>
              <a:rPr lang="en-US" altLang="zh-CN" sz="2400" b="1" dirty="0">
                <a:solidFill>
                  <a:schemeClr val="accent2"/>
                </a:solidFill>
                <a:latin typeface="+mj-lt"/>
              </a:rPr>
              <a:t>Wheels attached on the bottom of the legs</a:t>
            </a:r>
            <a:endParaRPr lang="zh-CN" altLang="en-US" sz="2400" b="1" dirty="0">
              <a:solidFill>
                <a:schemeClr val="accent2"/>
              </a:solidFill>
              <a:latin typeface="+mj-lt"/>
            </a:endParaRPr>
          </a:p>
        </p:txBody>
      </p:sp>
      <p:sp>
        <p:nvSpPr>
          <p:cNvPr id="2" name="标题 1">
            <a:extLst>
              <a:ext uri="{FF2B5EF4-FFF2-40B4-BE49-F238E27FC236}">
                <a16:creationId xmlns:a16="http://schemas.microsoft.com/office/drawing/2014/main" id="{CC02E734-F82A-4447-89A2-E2EB7F1D4178}"/>
              </a:ext>
            </a:extLst>
          </p:cNvPr>
          <p:cNvSpPr>
            <a:spLocks noGrp="1"/>
          </p:cNvSpPr>
          <p:nvPr>
            <p:ph type="title"/>
          </p:nvPr>
        </p:nvSpPr>
        <p:spPr/>
        <p:txBody>
          <a:bodyPr/>
          <a:lstStyle/>
          <a:p>
            <a:pPr marL="457200" indent="-457200">
              <a:buFont typeface="Wingdings" panose="05000000000000000000" pitchFamily="2" charset="2"/>
              <a:buChar char="Ø"/>
            </a:pPr>
            <a:r>
              <a:rPr lang="en-US" altLang="zh-CN" dirty="0"/>
              <a:t>Four types of hybrid wheel-leg robots</a:t>
            </a:r>
            <a:endParaRPr lang="zh-CN" altLang="en-US" dirty="0"/>
          </a:p>
        </p:txBody>
      </p:sp>
      <p:sp>
        <p:nvSpPr>
          <p:cNvPr id="4" name="灯片编号占位符 3">
            <a:extLst>
              <a:ext uri="{FF2B5EF4-FFF2-40B4-BE49-F238E27FC236}">
                <a16:creationId xmlns:a16="http://schemas.microsoft.com/office/drawing/2014/main" id="{D03A62C2-C36F-4E47-84FC-7C5CCA45B075}"/>
              </a:ext>
            </a:extLst>
          </p:cNvPr>
          <p:cNvSpPr>
            <a:spLocks noGrp="1"/>
          </p:cNvSpPr>
          <p:nvPr>
            <p:ph type="sldNum" sz="quarter" idx="12"/>
          </p:nvPr>
        </p:nvSpPr>
        <p:spPr/>
        <p:txBody>
          <a:bodyPr/>
          <a:lstStyle/>
          <a:p>
            <a:fld id="{5DD3DB80-B894-403A-B48E-6FDC1A72010E}" type="slidenum">
              <a:rPr lang="zh-CN" altLang="en-US" smtClean="0"/>
              <a:pPr/>
              <a:t>3</a:t>
            </a:fld>
            <a:endParaRPr lang="zh-CN" altLang="en-US"/>
          </a:p>
        </p:txBody>
      </p:sp>
      <p:sp>
        <p:nvSpPr>
          <p:cNvPr id="34" name="文本框 33">
            <a:extLst>
              <a:ext uri="{FF2B5EF4-FFF2-40B4-BE49-F238E27FC236}">
                <a16:creationId xmlns:a16="http://schemas.microsoft.com/office/drawing/2014/main" id="{8AFD8F6D-2A17-4716-BBC4-2B632EFECEB5}"/>
              </a:ext>
            </a:extLst>
          </p:cNvPr>
          <p:cNvSpPr txBox="1"/>
          <p:nvPr/>
        </p:nvSpPr>
        <p:spPr>
          <a:xfrm>
            <a:off x="9063727" y="1183731"/>
            <a:ext cx="3128273" cy="1824346"/>
          </a:xfrm>
          <a:prstGeom prst="rect">
            <a:avLst/>
          </a:prstGeom>
          <a:noFill/>
        </p:spPr>
        <p:txBody>
          <a:bodyPr wrap="square" rtlCol="0">
            <a:spAutoFit/>
          </a:bodyPr>
          <a:lstStyle/>
          <a:p>
            <a:pPr marL="342900" indent="-342900">
              <a:lnSpc>
                <a:spcPct val="120000"/>
              </a:lnSpc>
              <a:buFont typeface="Arial" panose="020B0604020202020204" pitchFamily="34" charset="0"/>
              <a:buChar char="•"/>
            </a:pPr>
            <a:r>
              <a:rPr lang="en-US" altLang="zh-CN" sz="2400" b="1" dirty="0">
                <a:solidFill>
                  <a:schemeClr val="accent2"/>
                </a:solidFill>
                <a:latin typeface="+mj-lt"/>
              </a:rPr>
              <a:t>Wheels transform from circular wheel to legged wheel</a:t>
            </a:r>
            <a:endParaRPr lang="zh-CN" altLang="en-US" sz="2400" b="1" dirty="0">
              <a:solidFill>
                <a:schemeClr val="accent2"/>
              </a:solidFill>
              <a:latin typeface="+mj-lt"/>
            </a:endParaRPr>
          </a:p>
        </p:txBody>
      </p:sp>
      <p:cxnSp>
        <p:nvCxnSpPr>
          <p:cNvPr id="35" name="直接连接符 34">
            <a:extLst>
              <a:ext uri="{FF2B5EF4-FFF2-40B4-BE49-F238E27FC236}">
                <a16:creationId xmlns:a16="http://schemas.microsoft.com/office/drawing/2014/main" id="{4EA62BE4-52EB-4F7D-9275-2E8C30676FFF}"/>
              </a:ext>
            </a:extLst>
          </p:cNvPr>
          <p:cNvCxnSpPr>
            <a:cxnSpLocks/>
          </p:cNvCxnSpPr>
          <p:nvPr/>
        </p:nvCxnSpPr>
        <p:spPr>
          <a:xfrm>
            <a:off x="9071346" y="1294023"/>
            <a:ext cx="0" cy="949766"/>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6" name="文本框 35">
            <a:extLst>
              <a:ext uri="{FF2B5EF4-FFF2-40B4-BE49-F238E27FC236}">
                <a16:creationId xmlns:a16="http://schemas.microsoft.com/office/drawing/2014/main" id="{D461534C-3CAC-4BA9-B370-A1CF94DF79DB}"/>
              </a:ext>
            </a:extLst>
          </p:cNvPr>
          <p:cNvSpPr txBox="1"/>
          <p:nvPr/>
        </p:nvSpPr>
        <p:spPr>
          <a:xfrm>
            <a:off x="6161697" y="1183731"/>
            <a:ext cx="2984496" cy="1826910"/>
          </a:xfrm>
          <a:prstGeom prst="rect">
            <a:avLst/>
          </a:prstGeom>
          <a:noFill/>
        </p:spPr>
        <p:txBody>
          <a:bodyPr wrap="square" rtlCol="0">
            <a:spAutoFit/>
          </a:bodyPr>
          <a:lstStyle/>
          <a:p>
            <a:pPr marL="342900" indent="-342900">
              <a:lnSpc>
                <a:spcPct val="120000"/>
              </a:lnSpc>
              <a:buFont typeface="Arial" panose="020B0604020202020204" pitchFamily="34" charset="0"/>
              <a:buChar char="•"/>
            </a:pPr>
            <a:r>
              <a:rPr lang="en-US" altLang="zh-CN" sz="2400" b="1" dirty="0">
                <a:solidFill>
                  <a:schemeClr val="accent2"/>
                </a:solidFill>
                <a:latin typeface="+mj-lt"/>
              </a:rPr>
              <a:t>Wheels and legs attached on the platform separately</a:t>
            </a:r>
            <a:endParaRPr lang="zh-CN" altLang="en-US" sz="1600" b="1" dirty="0">
              <a:solidFill>
                <a:schemeClr val="tx1">
                  <a:lumMod val="75000"/>
                  <a:lumOff val="25000"/>
                </a:schemeClr>
              </a:solidFill>
              <a:latin typeface="+mn-ea"/>
            </a:endParaRPr>
          </a:p>
        </p:txBody>
      </p:sp>
      <p:cxnSp>
        <p:nvCxnSpPr>
          <p:cNvPr id="37" name="直接连接符 36">
            <a:extLst>
              <a:ext uri="{FF2B5EF4-FFF2-40B4-BE49-F238E27FC236}">
                <a16:creationId xmlns:a16="http://schemas.microsoft.com/office/drawing/2014/main" id="{8431399E-C315-4789-832F-99316009637B}"/>
              </a:ext>
            </a:extLst>
          </p:cNvPr>
          <p:cNvCxnSpPr>
            <a:cxnSpLocks/>
          </p:cNvCxnSpPr>
          <p:nvPr/>
        </p:nvCxnSpPr>
        <p:spPr>
          <a:xfrm>
            <a:off x="6201394" y="1294023"/>
            <a:ext cx="0" cy="949766"/>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8" name="文本框 37">
            <a:extLst>
              <a:ext uri="{FF2B5EF4-FFF2-40B4-BE49-F238E27FC236}">
                <a16:creationId xmlns:a16="http://schemas.microsoft.com/office/drawing/2014/main" id="{EE9A4408-AAEC-4882-9B57-2BB4A34B2198}"/>
              </a:ext>
            </a:extLst>
          </p:cNvPr>
          <p:cNvSpPr txBox="1"/>
          <p:nvPr/>
        </p:nvSpPr>
        <p:spPr>
          <a:xfrm>
            <a:off x="485290" y="1183731"/>
            <a:ext cx="2790843" cy="1826910"/>
          </a:xfrm>
          <a:prstGeom prst="rect">
            <a:avLst/>
          </a:prstGeom>
          <a:noFill/>
        </p:spPr>
        <p:txBody>
          <a:bodyPr wrap="square" rtlCol="0">
            <a:spAutoFit/>
          </a:bodyPr>
          <a:lstStyle/>
          <a:p>
            <a:pPr marL="342900" indent="-342900">
              <a:lnSpc>
                <a:spcPct val="120000"/>
              </a:lnSpc>
              <a:buFont typeface="Arial" panose="020B0604020202020204" pitchFamily="34" charset="0"/>
              <a:buChar char="•"/>
            </a:pPr>
            <a:r>
              <a:rPr lang="en-US" altLang="zh-CN" sz="2400" b="1" dirty="0">
                <a:solidFill>
                  <a:schemeClr val="accent2"/>
                </a:solidFill>
                <a:latin typeface="+mj-lt"/>
              </a:rPr>
              <a:t>The appendage of legs on the circumference of wheels</a:t>
            </a:r>
            <a:endParaRPr lang="zh-CN" altLang="en-US" sz="1600" b="1" dirty="0">
              <a:solidFill>
                <a:schemeClr val="tx1">
                  <a:lumMod val="75000"/>
                  <a:lumOff val="25000"/>
                </a:schemeClr>
              </a:solidFill>
              <a:latin typeface="+mn-ea"/>
            </a:endParaRPr>
          </a:p>
        </p:txBody>
      </p:sp>
      <p:cxnSp>
        <p:nvCxnSpPr>
          <p:cNvPr id="39" name="直接连接符 38">
            <a:extLst>
              <a:ext uri="{FF2B5EF4-FFF2-40B4-BE49-F238E27FC236}">
                <a16:creationId xmlns:a16="http://schemas.microsoft.com/office/drawing/2014/main" id="{B519C409-1400-4B48-8B40-C233EA769241}"/>
              </a:ext>
            </a:extLst>
          </p:cNvPr>
          <p:cNvCxnSpPr>
            <a:cxnSpLocks/>
          </p:cNvCxnSpPr>
          <p:nvPr/>
        </p:nvCxnSpPr>
        <p:spPr>
          <a:xfrm>
            <a:off x="523974" y="1294023"/>
            <a:ext cx="0" cy="699827"/>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id="{E3978883-96B7-4FF3-BC3D-4B733A970F0D}"/>
              </a:ext>
            </a:extLst>
          </p:cNvPr>
          <p:cNvCxnSpPr>
            <a:cxnSpLocks/>
          </p:cNvCxnSpPr>
          <p:nvPr/>
        </p:nvCxnSpPr>
        <p:spPr>
          <a:xfrm>
            <a:off x="3255572" y="1294023"/>
            <a:ext cx="0" cy="699827"/>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3" name="文本框 42">
            <a:extLst>
              <a:ext uri="{FF2B5EF4-FFF2-40B4-BE49-F238E27FC236}">
                <a16:creationId xmlns:a16="http://schemas.microsoft.com/office/drawing/2014/main" id="{FB64A302-9088-459D-87DB-283C1A7C3844}"/>
              </a:ext>
            </a:extLst>
          </p:cNvPr>
          <p:cNvSpPr txBox="1"/>
          <p:nvPr/>
        </p:nvSpPr>
        <p:spPr>
          <a:xfrm>
            <a:off x="1029122" y="5591298"/>
            <a:ext cx="1647769" cy="362792"/>
          </a:xfrm>
          <a:prstGeom prst="rect">
            <a:avLst/>
          </a:prstGeom>
          <a:noFill/>
        </p:spPr>
        <p:txBody>
          <a:bodyPr wrap="square" rtlCol="0">
            <a:spAutoFit/>
          </a:bodyPr>
          <a:lstStyle/>
          <a:p>
            <a:pPr>
              <a:lnSpc>
                <a:spcPct val="120000"/>
              </a:lnSpc>
            </a:pPr>
            <a:r>
              <a:rPr lang="en-US" altLang="zh-CN" sz="1600" b="1" dirty="0">
                <a:solidFill>
                  <a:schemeClr val="tx1">
                    <a:lumMod val="75000"/>
                    <a:lumOff val="25000"/>
                  </a:schemeClr>
                </a:solidFill>
                <a:latin typeface="+mn-ea"/>
              </a:rPr>
              <a:t>Whegs [3]-[6] </a:t>
            </a:r>
            <a:endParaRPr lang="zh-CN" altLang="en-US" sz="1600" b="1" dirty="0">
              <a:solidFill>
                <a:schemeClr val="tx1">
                  <a:lumMod val="75000"/>
                  <a:lumOff val="25000"/>
                </a:schemeClr>
              </a:solidFill>
              <a:latin typeface="+mn-ea"/>
            </a:endParaRPr>
          </a:p>
        </p:txBody>
      </p:sp>
      <p:sp>
        <p:nvSpPr>
          <p:cNvPr id="44" name="文本框 43">
            <a:extLst>
              <a:ext uri="{FF2B5EF4-FFF2-40B4-BE49-F238E27FC236}">
                <a16:creationId xmlns:a16="http://schemas.microsoft.com/office/drawing/2014/main" id="{96507615-B26A-4898-9BC5-63C865B054D0}"/>
              </a:ext>
            </a:extLst>
          </p:cNvPr>
          <p:cNvSpPr txBox="1"/>
          <p:nvPr/>
        </p:nvSpPr>
        <p:spPr>
          <a:xfrm>
            <a:off x="3938066" y="5591524"/>
            <a:ext cx="1479688" cy="362792"/>
          </a:xfrm>
          <a:prstGeom prst="rect">
            <a:avLst/>
          </a:prstGeom>
          <a:noFill/>
        </p:spPr>
        <p:txBody>
          <a:bodyPr wrap="square" rtlCol="0">
            <a:spAutoFit/>
          </a:bodyPr>
          <a:lstStyle/>
          <a:p>
            <a:pPr>
              <a:lnSpc>
                <a:spcPct val="120000"/>
              </a:lnSpc>
            </a:pPr>
            <a:r>
              <a:rPr lang="en-US" altLang="zh-CN" sz="1600" b="1" dirty="0">
                <a:solidFill>
                  <a:schemeClr val="tx1">
                    <a:lumMod val="75000"/>
                    <a:lumOff val="25000"/>
                  </a:schemeClr>
                </a:solidFill>
                <a:latin typeface="+mn-ea"/>
              </a:rPr>
              <a:t>CALMOS [11]</a:t>
            </a:r>
          </a:p>
        </p:txBody>
      </p:sp>
      <p:sp>
        <p:nvSpPr>
          <p:cNvPr id="46" name="文本框 45">
            <a:extLst>
              <a:ext uri="{FF2B5EF4-FFF2-40B4-BE49-F238E27FC236}">
                <a16:creationId xmlns:a16="http://schemas.microsoft.com/office/drawing/2014/main" id="{09BBCC18-EBD2-46D4-A1FB-26C68B99EB54}"/>
              </a:ext>
            </a:extLst>
          </p:cNvPr>
          <p:cNvSpPr txBox="1"/>
          <p:nvPr/>
        </p:nvSpPr>
        <p:spPr>
          <a:xfrm>
            <a:off x="6700177" y="5591298"/>
            <a:ext cx="2585391" cy="362792"/>
          </a:xfrm>
          <a:prstGeom prst="rect">
            <a:avLst/>
          </a:prstGeom>
          <a:noFill/>
        </p:spPr>
        <p:txBody>
          <a:bodyPr wrap="square" rtlCol="0">
            <a:spAutoFit/>
          </a:bodyPr>
          <a:lstStyle/>
          <a:p>
            <a:pPr>
              <a:lnSpc>
                <a:spcPct val="120000"/>
              </a:lnSpc>
            </a:pPr>
            <a:r>
              <a:rPr lang="en-US" altLang="zh-CN" sz="1600" b="1" dirty="0">
                <a:solidFill>
                  <a:schemeClr val="tx1">
                    <a:lumMod val="75000"/>
                    <a:lumOff val="25000"/>
                  </a:schemeClr>
                </a:solidFill>
                <a:latin typeface="+mn-ea"/>
              </a:rPr>
              <a:t>PEOPLER-II [12] </a:t>
            </a:r>
          </a:p>
        </p:txBody>
      </p:sp>
      <p:sp>
        <p:nvSpPr>
          <p:cNvPr id="47" name="文本框 46">
            <a:extLst>
              <a:ext uri="{FF2B5EF4-FFF2-40B4-BE49-F238E27FC236}">
                <a16:creationId xmlns:a16="http://schemas.microsoft.com/office/drawing/2014/main" id="{CC15CC61-E6AF-49BC-9F8A-90289CB3462D}"/>
              </a:ext>
            </a:extLst>
          </p:cNvPr>
          <p:cNvSpPr txBox="1"/>
          <p:nvPr/>
        </p:nvSpPr>
        <p:spPr>
          <a:xfrm>
            <a:off x="10025493" y="5587222"/>
            <a:ext cx="1193820" cy="362792"/>
          </a:xfrm>
          <a:prstGeom prst="rect">
            <a:avLst/>
          </a:prstGeom>
          <a:noFill/>
        </p:spPr>
        <p:txBody>
          <a:bodyPr wrap="square" rtlCol="0">
            <a:spAutoFit/>
          </a:bodyPr>
          <a:lstStyle/>
          <a:p>
            <a:pPr>
              <a:lnSpc>
                <a:spcPct val="120000"/>
              </a:lnSpc>
            </a:pPr>
            <a:r>
              <a:rPr lang="en-US" altLang="zh-CN" sz="1600" b="1" dirty="0">
                <a:solidFill>
                  <a:schemeClr val="tx1">
                    <a:lumMod val="75000"/>
                    <a:lumOff val="25000"/>
                  </a:schemeClr>
                </a:solidFill>
                <a:latin typeface="+mn-ea"/>
              </a:rPr>
              <a:t>STEP [16]</a:t>
            </a:r>
          </a:p>
        </p:txBody>
      </p:sp>
      <p:pic>
        <p:nvPicPr>
          <p:cNvPr id="51" name="图片 50" descr="屏幕剪辑">
            <a:extLst>
              <a:ext uri="{FF2B5EF4-FFF2-40B4-BE49-F238E27FC236}">
                <a16:creationId xmlns:a16="http://schemas.microsoft.com/office/drawing/2014/main" id="{A65E1225-D4D8-4659-AF67-5650E6FC7C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55214" y="3061659"/>
            <a:ext cx="2908513" cy="2438019"/>
          </a:xfrm>
          <a:prstGeom prst="rect">
            <a:avLst/>
          </a:prstGeom>
        </p:spPr>
      </p:pic>
      <p:pic>
        <p:nvPicPr>
          <p:cNvPr id="54" name="图片 53">
            <a:extLst>
              <a:ext uri="{FF2B5EF4-FFF2-40B4-BE49-F238E27FC236}">
                <a16:creationId xmlns:a16="http://schemas.microsoft.com/office/drawing/2014/main" id="{B39B179C-6F07-41AC-9DB7-532F3CF2BD20}"/>
              </a:ext>
            </a:extLst>
          </p:cNvPr>
          <p:cNvPicPr>
            <a:picLocks noChangeAspect="1"/>
          </p:cNvPicPr>
          <p:nvPr/>
        </p:nvPicPr>
        <p:blipFill rotWithShape="1">
          <a:blip r:embed="rId4"/>
          <a:srcRect l="20784" r="15211"/>
          <a:stretch/>
        </p:blipFill>
        <p:spPr>
          <a:xfrm>
            <a:off x="523974" y="3235300"/>
            <a:ext cx="2658066" cy="1819275"/>
          </a:xfrm>
          <a:prstGeom prst="rect">
            <a:avLst/>
          </a:prstGeom>
        </p:spPr>
      </p:pic>
      <p:pic>
        <p:nvPicPr>
          <p:cNvPr id="5" name="图片 4">
            <a:extLst>
              <a:ext uri="{FF2B5EF4-FFF2-40B4-BE49-F238E27FC236}">
                <a16:creationId xmlns:a16="http://schemas.microsoft.com/office/drawing/2014/main" id="{DFE70908-2E93-436B-BE9C-BD3A2953A6B6}"/>
              </a:ext>
            </a:extLst>
          </p:cNvPr>
          <p:cNvPicPr>
            <a:picLocks noChangeAspect="1"/>
          </p:cNvPicPr>
          <p:nvPr/>
        </p:nvPicPr>
        <p:blipFill>
          <a:blip r:embed="rId5"/>
          <a:stretch>
            <a:fillRect/>
          </a:stretch>
        </p:blipFill>
        <p:spPr>
          <a:xfrm>
            <a:off x="9263810" y="3461736"/>
            <a:ext cx="2717186" cy="1839113"/>
          </a:xfrm>
          <a:prstGeom prst="rect">
            <a:avLst/>
          </a:prstGeom>
        </p:spPr>
      </p:pic>
      <p:pic>
        <p:nvPicPr>
          <p:cNvPr id="7" name="图片 6">
            <a:extLst>
              <a:ext uri="{FF2B5EF4-FFF2-40B4-BE49-F238E27FC236}">
                <a16:creationId xmlns:a16="http://schemas.microsoft.com/office/drawing/2014/main" id="{62614E71-059F-44EE-B0FC-B279655E31AF}"/>
              </a:ext>
            </a:extLst>
          </p:cNvPr>
          <p:cNvPicPr>
            <a:picLocks noChangeAspect="1"/>
          </p:cNvPicPr>
          <p:nvPr/>
        </p:nvPicPr>
        <p:blipFill>
          <a:blip r:embed="rId6"/>
          <a:stretch>
            <a:fillRect/>
          </a:stretch>
        </p:blipFill>
        <p:spPr>
          <a:xfrm>
            <a:off x="3602549" y="3061658"/>
            <a:ext cx="2150723" cy="2438019"/>
          </a:xfrm>
          <a:prstGeom prst="rect">
            <a:avLst/>
          </a:prstGeom>
        </p:spPr>
      </p:pic>
      <p:sp>
        <p:nvSpPr>
          <p:cNvPr id="20" name="矩形 19">
            <a:extLst>
              <a:ext uri="{FF2B5EF4-FFF2-40B4-BE49-F238E27FC236}">
                <a16:creationId xmlns:a16="http://schemas.microsoft.com/office/drawing/2014/main" id="{D8E51677-400C-4B67-93DB-BAED320EC99C}"/>
              </a:ext>
            </a:extLst>
          </p:cNvPr>
          <p:cNvSpPr/>
          <p:nvPr/>
        </p:nvSpPr>
        <p:spPr>
          <a:xfrm>
            <a:off x="0" y="96478"/>
            <a:ext cx="2785730" cy="361507"/>
          </a:xfrm>
          <a:prstGeom prst="rect">
            <a:avLst/>
          </a:prstGeom>
          <a:gradFill>
            <a:gsLst>
              <a:gs pos="0">
                <a:srgbClr val="00B7CE"/>
              </a:gs>
              <a:gs pos="100000">
                <a:schemeClr val="bg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a:solidFill>
                  <a:schemeClr val="tx1"/>
                </a:solidFill>
              </a:rPr>
              <a:t> Introduction</a:t>
            </a:r>
            <a:endParaRPr lang="zh-CN" altLang="en-US" dirty="0">
              <a:solidFill>
                <a:schemeClr val="tx1"/>
              </a:solidFill>
            </a:endParaRPr>
          </a:p>
        </p:txBody>
      </p:sp>
      <p:sp>
        <p:nvSpPr>
          <p:cNvPr id="3" name="矩形 2">
            <a:extLst>
              <a:ext uri="{FF2B5EF4-FFF2-40B4-BE49-F238E27FC236}">
                <a16:creationId xmlns:a16="http://schemas.microsoft.com/office/drawing/2014/main" id="{01A123E8-1685-4BA0-A0C3-0FC3995B9EAF}"/>
              </a:ext>
            </a:extLst>
          </p:cNvPr>
          <p:cNvSpPr/>
          <p:nvPr/>
        </p:nvSpPr>
        <p:spPr>
          <a:xfrm>
            <a:off x="9126002" y="1251465"/>
            <a:ext cx="3008189" cy="476628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771638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矩形: 圆角 50">
            <a:extLst>
              <a:ext uri="{FF2B5EF4-FFF2-40B4-BE49-F238E27FC236}">
                <a16:creationId xmlns:a16="http://schemas.microsoft.com/office/drawing/2014/main" id="{451E9772-0E8F-4C73-A003-D474E3B4DA96}"/>
              </a:ext>
            </a:extLst>
          </p:cNvPr>
          <p:cNvSpPr/>
          <p:nvPr/>
        </p:nvSpPr>
        <p:spPr>
          <a:xfrm>
            <a:off x="275207" y="1331650"/>
            <a:ext cx="4500979" cy="4092606"/>
          </a:xfrm>
          <a:prstGeom prst="roundRect">
            <a:avLst>
              <a:gd name="adj" fmla="val 9709"/>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标题 1">
            <a:extLst>
              <a:ext uri="{FF2B5EF4-FFF2-40B4-BE49-F238E27FC236}">
                <a16:creationId xmlns:a16="http://schemas.microsoft.com/office/drawing/2014/main" id="{59178B61-FAD5-43DD-A412-415D2223C05B}"/>
              </a:ext>
            </a:extLst>
          </p:cNvPr>
          <p:cNvSpPr>
            <a:spLocks noGrp="1"/>
          </p:cNvSpPr>
          <p:nvPr>
            <p:ph type="title"/>
          </p:nvPr>
        </p:nvSpPr>
        <p:spPr>
          <a:xfrm>
            <a:off x="669924" y="1"/>
            <a:ext cx="11703659" cy="1028699"/>
          </a:xfrm>
        </p:spPr>
        <p:txBody>
          <a:bodyPr>
            <a:normAutofit/>
          </a:bodyPr>
          <a:lstStyle/>
          <a:p>
            <a:pPr marL="457200" indent="-457200">
              <a:buFont typeface="Wingdings" panose="05000000000000000000" pitchFamily="2" charset="2"/>
              <a:buChar char="Ø"/>
            </a:pPr>
            <a:r>
              <a:rPr lang="en-US" altLang="zh-CN" dirty="0"/>
              <a:t>Our design – from unidirectional to bi-directional transformable</a:t>
            </a:r>
            <a:endParaRPr lang="zh-CN" altLang="en-US" dirty="0"/>
          </a:p>
        </p:txBody>
      </p:sp>
      <p:sp>
        <p:nvSpPr>
          <p:cNvPr id="4" name="灯片编号占位符 3">
            <a:extLst>
              <a:ext uri="{FF2B5EF4-FFF2-40B4-BE49-F238E27FC236}">
                <a16:creationId xmlns:a16="http://schemas.microsoft.com/office/drawing/2014/main" id="{AF46A4AD-0EBF-4AD5-BAC0-579748A85EC7}"/>
              </a:ext>
            </a:extLst>
          </p:cNvPr>
          <p:cNvSpPr>
            <a:spLocks noGrp="1"/>
          </p:cNvSpPr>
          <p:nvPr>
            <p:ph type="sldNum" sz="quarter" idx="12"/>
          </p:nvPr>
        </p:nvSpPr>
        <p:spPr/>
        <p:txBody>
          <a:bodyPr/>
          <a:lstStyle/>
          <a:p>
            <a:fld id="{5DD3DB80-B894-403A-B48E-6FDC1A72010E}" type="slidenum">
              <a:rPr lang="zh-CN" altLang="en-US" smtClean="0"/>
              <a:pPr/>
              <a:t>4</a:t>
            </a:fld>
            <a:endParaRPr lang="zh-CN" altLang="en-US"/>
          </a:p>
        </p:txBody>
      </p:sp>
      <p:grpSp>
        <p:nvGrpSpPr>
          <p:cNvPr id="53" name="组合 52">
            <a:extLst>
              <a:ext uri="{FF2B5EF4-FFF2-40B4-BE49-F238E27FC236}">
                <a16:creationId xmlns:a16="http://schemas.microsoft.com/office/drawing/2014/main" id="{92D463CA-0EB4-4A92-8793-FA76C1132D67}"/>
              </a:ext>
            </a:extLst>
          </p:cNvPr>
          <p:cNvGrpSpPr/>
          <p:nvPr/>
        </p:nvGrpSpPr>
        <p:grpSpPr>
          <a:xfrm>
            <a:off x="6770495" y="1309119"/>
            <a:ext cx="4800847" cy="3834717"/>
            <a:chOff x="6719640" y="1717223"/>
            <a:chExt cx="4800847" cy="3834717"/>
          </a:xfrm>
        </p:grpSpPr>
        <p:pic>
          <p:nvPicPr>
            <p:cNvPr id="45" name="图片 44">
              <a:extLst>
                <a:ext uri="{FF2B5EF4-FFF2-40B4-BE49-F238E27FC236}">
                  <a16:creationId xmlns:a16="http://schemas.microsoft.com/office/drawing/2014/main" id="{2CA72E5A-D16F-4761-B5E2-3D8AA5033FF2}"/>
                </a:ext>
              </a:extLst>
            </p:cNvPr>
            <p:cNvPicPr>
              <a:picLocks noChangeAspect="1"/>
            </p:cNvPicPr>
            <p:nvPr/>
          </p:nvPicPr>
          <p:blipFill rotWithShape="1">
            <a:blip r:embed="rId3">
              <a:extLst>
                <a:ext uri="{28A0092B-C50C-407E-A947-70E740481C1C}">
                  <a14:useLocalDpi xmlns:a14="http://schemas.microsoft.com/office/drawing/2010/main" val="0"/>
                </a:ext>
              </a:extLst>
            </a:blip>
            <a:srcRect t="58407" b="9023"/>
            <a:stretch/>
          </p:blipFill>
          <p:spPr>
            <a:xfrm>
              <a:off x="6719640" y="4184778"/>
              <a:ext cx="4800847" cy="1367162"/>
            </a:xfrm>
            <a:prstGeom prst="rect">
              <a:avLst/>
            </a:prstGeom>
          </p:spPr>
        </p:pic>
        <p:pic>
          <p:nvPicPr>
            <p:cNvPr id="46" name="图片 45">
              <a:extLst>
                <a:ext uri="{FF2B5EF4-FFF2-40B4-BE49-F238E27FC236}">
                  <a16:creationId xmlns:a16="http://schemas.microsoft.com/office/drawing/2014/main" id="{C6A5F56C-406D-483D-BF45-2FC242B9D687}"/>
                </a:ext>
              </a:extLst>
            </p:cNvPr>
            <p:cNvPicPr>
              <a:picLocks noChangeAspect="1"/>
            </p:cNvPicPr>
            <p:nvPr/>
          </p:nvPicPr>
          <p:blipFill rotWithShape="1">
            <a:blip r:embed="rId3">
              <a:extLst>
                <a:ext uri="{28A0092B-C50C-407E-A947-70E740481C1C}">
                  <a14:useLocalDpi xmlns:a14="http://schemas.microsoft.com/office/drawing/2010/main" val="0"/>
                </a:ext>
              </a:extLst>
            </a:blip>
            <a:srcRect b="46238"/>
            <a:stretch/>
          </p:blipFill>
          <p:spPr>
            <a:xfrm>
              <a:off x="6719640" y="1717223"/>
              <a:ext cx="4800847" cy="2256685"/>
            </a:xfrm>
            <a:prstGeom prst="rect">
              <a:avLst/>
            </a:prstGeom>
          </p:spPr>
        </p:pic>
      </p:grpSp>
      <p:pic>
        <p:nvPicPr>
          <p:cNvPr id="47" name="图片 46">
            <a:extLst>
              <a:ext uri="{FF2B5EF4-FFF2-40B4-BE49-F238E27FC236}">
                <a16:creationId xmlns:a16="http://schemas.microsoft.com/office/drawing/2014/main" id="{64B4B36D-DCBE-4197-983A-F1CF1C79D7C6}"/>
              </a:ext>
            </a:extLst>
          </p:cNvPr>
          <p:cNvPicPr>
            <a:picLocks noChangeAspect="1"/>
          </p:cNvPicPr>
          <p:nvPr/>
        </p:nvPicPr>
        <p:blipFill>
          <a:blip r:embed="rId4"/>
          <a:stretch>
            <a:fillRect/>
          </a:stretch>
        </p:blipFill>
        <p:spPr>
          <a:xfrm>
            <a:off x="669927" y="1653200"/>
            <a:ext cx="1840539" cy="1339321"/>
          </a:xfrm>
          <a:prstGeom prst="rect">
            <a:avLst/>
          </a:prstGeom>
        </p:spPr>
      </p:pic>
      <p:pic>
        <p:nvPicPr>
          <p:cNvPr id="48" name="图片 47">
            <a:extLst>
              <a:ext uri="{FF2B5EF4-FFF2-40B4-BE49-F238E27FC236}">
                <a16:creationId xmlns:a16="http://schemas.microsoft.com/office/drawing/2014/main" id="{195F6BBC-AA1C-4859-9D85-248ACD3BAFBA}"/>
              </a:ext>
            </a:extLst>
          </p:cNvPr>
          <p:cNvPicPr>
            <a:picLocks noChangeAspect="1"/>
          </p:cNvPicPr>
          <p:nvPr/>
        </p:nvPicPr>
        <p:blipFill rotWithShape="1">
          <a:blip r:embed="rId5"/>
          <a:srcRect l="7180" t="2137" r="2475" b="2712"/>
          <a:stretch/>
        </p:blipFill>
        <p:spPr>
          <a:xfrm>
            <a:off x="2510461" y="1651368"/>
            <a:ext cx="1840539" cy="1342986"/>
          </a:xfrm>
          <a:prstGeom prst="rect">
            <a:avLst/>
          </a:prstGeom>
        </p:spPr>
      </p:pic>
      <p:pic>
        <p:nvPicPr>
          <p:cNvPr id="49" name="图片 48">
            <a:extLst>
              <a:ext uri="{FF2B5EF4-FFF2-40B4-BE49-F238E27FC236}">
                <a16:creationId xmlns:a16="http://schemas.microsoft.com/office/drawing/2014/main" id="{13CDD944-0326-4CD8-9F0F-541E8B314D65}"/>
              </a:ext>
            </a:extLst>
          </p:cNvPr>
          <p:cNvPicPr>
            <a:picLocks noChangeAspect="1"/>
          </p:cNvPicPr>
          <p:nvPr/>
        </p:nvPicPr>
        <p:blipFill rotWithShape="1">
          <a:blip r:embed="rId6"/>
          <a:srcRect l="3474" r="7476"/>
          <a:stretch/>
        </p:blipFill>
        <p:spPr>
          <a:xfrm>
            <a:off x="669924" y="2992521"/>
            <a:ext cx="1840533" cy="1458045"/>
          </a:xfrm>
          <a:prstGeom prst="rect">
            <a:avLst/>
          </a:prstGeom>
        </p:spPr>
      </p:pic>
      <p:pic>
        <p:nvPicPr>
          <p:cNvPr id="50" name="图片 49">
            <a:extLst>
              <a:ext uri="{FF2B5EF4-FFF2-40B4-BE49-F238E27FC236}">
                <a16:creationId xmlns:a16="http://schemas.microsoft.com/office/drawing/2014/main" id="{8B005638-3590-4B55-9D8A-9878E39BC7BF}"/>
              </a:ext>
            </a:extLst>
          </p:cNvPr>
          <p:cNvPicPr>
            <a:picLocks noChangeAspect="1"/>
          </p:cNvPicPr>
          <p:nvPr/>
        </p:nvPicPr>
        <p:blipFill>
          <a:blip r:embed="rId7"/>
          <a:stretch>
            <a:fillRect/>
          </a:stretch>
        </p:blipFill>
        <p:spPr>
          <a:xfrm>
            <a:off x="2510464" y="2992521"/>
            <a:ext cx="1840533" cy="1458045"/>
          </a:xfrm>
          <a:prstGeom prst="rect">
            <a:avLst/>
          </a:prstGeom>
        </p:spPr>
      </p:pic>
      <p:sp>
        <p:nvSpPr>
          <p:cNvPr id="52" name="文本框 51">
            <a:extLst>
              <a:ext uri="{FF2B5EF4-FFF2-40B4-BE49-F238E27FC236}">
                <a16:creationId xmlns:a16="http://schemas.microsoft.com/office/drawing/2014/main" id="{0AE9E56A-4F63-46D0-B115-AAB1856AE446}"/>
              </a:ext>
            </a:extLst>
          </p:cNvPr>
          <p:cNvSpPr txBox="1"/>
          <p:nvPr/>
        </p:nvSpPr>
        <p:spPr>
          <a:xfrm>
            <a:off x="1327280" y="4681580"/>
            <a:ext cx="2366353" cy="523220"/>
          </a:xfrm>
          <a:prstGeom prst="rect">
            <a:avLst/>
          </a:prstGeom>
          <a:noFill/>
        </p:spPr>
        <p:txBody>
          <a:bodyPr wrap="none" rtlCol="0">
            <a:spAutoFit/>
          </a:bodyPr>
          <a:lstStyle/>
          <a:p>
            <a:r>
              <a:rPr lang="en-US" altLang="zh-CN" sz="2800" dirty="0">
                <a:solidFill>
                  <a:schemeClr val="bg1"/>
                </a:solidFill>
              </a:rPr>
              <a:t>Unidirectional</a:t>
            </a:r>
            <a:endParaRPr lang="zh-CN" altLang="en-US" sz="2800" dirty="0">
              <a:solidFill>
                <a:schemeClr val="bg1"/>
              </a:solidFill>
            </a:endParaRPr>
          </a:p>
        </p:txBody>
      </p:sp>
      <p:sp>
        <p:nvSpPr>
          <p:cNvPr id="54" name="箭头: 右 53">
            <a:extLst>
              <a:ext uri="{FF2B5EF4-FFF2-40B4-BE49-F238E27FC236}">
                <a16:creationId xmlns:a16="http://schemas.microsoft.com/office/drawing/2014/main" id="{38F36BAA-B568-4E78-9B95-E00773831D13}"/>
              </a:ext>
            </a:extLst>
          </p:cNvPr>
          <p:cNvSpPr/>
          <p:nvPr/>
        </p:nvSpPr>
        <p:spPr>
          <a:xfrm>
            <a:off x="5274763" y="2889463"/>
            <a:ext cx="997155" cy="76348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文本框 54">
            <a:extLst>
              <a:ext uri="{FF2B5EF4-FFF2-40B4-BE49-F238E27FC236}">
                <a16:creationId xmlns:a16="http://schemas.microsoft.com/office/drawing/2014/main" id="{8FBFCA72-D3CA-496F-A62D-A0F49EA20C88}"/>
              </a:ext>
            </a:extLst>
          </p:cNvPr>
          <p:cNvSpPr txBox="1"/>
          <p:nvPr/>
        </p:nvSpPr>
        <p:spPr>
          <a:xfrm>
            <a:off x="8038236" y="5162646"/>
            <a:ext cx="2265364" cy="523220"/>
          </a:xfrm>
          <a:prstGeom prst="rect">
            <a:avLst/>
          </a:prstGeom>
          <a:noFill/>
        </p:spPr>
        <p:txBody>
          <a:bodyPr wrap="none" rtlCol="0">
            <a:spAutoFit/>
          </a:bodyPr>
          <a:lstStyle/>
          <a:p>
            <a:r>
              <a:rPr lang="en-US" altLang="zh-CN" sz="2800" dirty="0"/>
              <a:t>Bi-directional</a:t>
            </a:r>
            <a:endParaRPr lang="zh-CN" altLang="en-US" sz="2800" dirty="0"/>
          </a:p>
        </p:txBody>
      </p:sp>
      <p:sp>
        <p:nvSpPr>
          <p:cNvPr id="15" name="矩形 14">
            <a:extLst>
              <a:ext uri="{FF2B5EF4-FFF2-40B4-BE49-F238E27FC236}">
                <a16:creationId xmlns:a16="http://schemas.microsoft.com/office/drawing/2014/main" id="{A5C0A5FB-A097-494A-92E4-08612E7A88D9}"/>
              </a:ext>
            </a:extLst>
          </p:cNvPr>
          <p:cNvSpPr/>
          <p:nvPr/>
        </p:nvSpPr>
        <p:spPr>
          <a:xfrm>
            <a:off x="0" y="96478"/>
            <a:ext cx="2785730" cy="361507"/>
          </a:xfrm>
          <a:prstGeom prst="rect">
            <a:avLst/>
          </a:prstGeom>
          <a:gradFill>
            <a:gsLst>
              <a:gs pos="0">
                <a:srgbClr val="00B7CE"/>
              </a:gs>
              <a:gs pos="100000">
                <a:schemeClr val="bg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a:solidFill>
                  <a:schemeClr val="tx1"/>
                </a:solidFill>
              </a:rPr>
              <a:t> Introduction</a:t>
            </a:r>
            <a:endParaRPr lang="zh-CN" altLang="en-US" dirty="0">
              <a:solidFill>
                <a:schemeClr val="tx1"/>
              </a:solidFill>
            </a:endParaRPr>
          </a:p>
        </p:txBody>
      </p:sp>
    </p:spTree>
    <p:extLst>
      <p:ext uri="{BB962C8B-B14F-4D97-AF65-F5344CB8AC3E}">
        <p14:creationId xmlns:p14="http://schemas.microsoft.com/office/powerpoint/2010/main" val="1393215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barn(inVertical)">
                                      <p:cBhvr>
                                        <p:cTn id="7" dur="500"/>
                                        <p:tgtEl>
                                          <p:spTgt spid="53"/>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54"/>
                                        </p:tgtEl>
                                        <p:attrNameLst>
                                          <p:attrName>style.visibility</p:attrName>
                                        </p:attrNameLst>
                                      </p:cBhvr>
                                      <p:to>
                                        <p:strVal val="visible"/>
                                      </p:to>
                                    </p:set>
                                    <p:animEffect transition="in" filter="barn(inVertical)">
                                      <p:cBhvr>
                                        <p:cTn id="10" dur="500"/>
                                        <p:tgtEl>
                                          <p:spTgt spid="54"/>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55"/>
                                        </p:tgtEl>
                                        <p:attrNameLst>
                                          <p:attrName>style.visibility</p:attrName>
                                        </p:attrNameLst>
                                      </p:cBhvr>
                                      <p:to>
                                        <p:strVal val="visible"/>
                                      </p:to>
                                    </p:set>
                                    <p:animEffect transition="in" filter="barn(inVertical)">
                                      <p:cBhvr>
                                        <p:cTn id="13"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5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C1E9F1-20C6-4CAA-A029-727B18E2FE15}"/>
              </a:ext>
            </a:extLst>
          </p:cNvPr>
          <p:cNvSpPr>
            <a:spLocks noGrp="1"/>
          </p:cNvSpPr>
          <p:nvPr>
            <p:ph type="title"/>
          </p:nvPr>
        </p:nvSpPr>
        <p:spPr/>
        <p:txBody>
          <a:bodyPr/>
          <a:lstStyle/>
          <a:p>
            <a:pPr marL="457200" indent="-457200">
              <a:buFont typeface="Wingdings" panose="05000000000000000000" pitchFamily="2" charset="2"/>
              <a:buChar char="Ø"/>
            </a:pPr>
            <a:r>
              <a:rPr lang="en-US" altLang="zh-CN" dirty="0"/>
              <a:t>Concept of the transformable wheel mechanism</a:t>
            </a:r>
            <a:endParaRPr lang="zh-CN" altLang="en-US" dirty="0"/>
          </a:p>
        </p:txBody>
      </p:sp>
      <p:sp>
        <p:nvSpPr>
          <p:cNvPr id="4" name="灯片编号占位符 3">
            <a:extLst>
              <a:ext uri="{FF2B5EF4-FFF2-40B4-BE49-F238E27FC236}">
                <a16:creationId xmlns:a16="http://schemas.microsoft.com/office/drawing/2014/main" id="{536891C0-8B86-48B0-B79E-5B24581FD06E}"/>
              </a:ext>
            </a:extLst>
          </p:cNvPr>
          <p:cNvSpPr>
            <a:spLocks noGrp="1"/>
          </p:cNvSpPr>
          <p:nvPr>
            <p:ph type="sldNum" sz="quarter" idx="12"/>
          </p:nvPr>
        </p:nvSpPr>
        <p:spPr/>
        <p:txBody>
          <a:bodyPr/>
          <a:lstStyle/>
          <a:p>
            <a:fld id="{5DD3DB80-B894-403A-B48E-6FDC1A72010E}" type="slidenum">
              <a:rPr lang="zh-CN" altLang="en-US" smtClean="0"/>
              <a:pPr/>
              <a:t>5</a:t>
            </a:fld>
            <a:endParaRPr lang="zh-CN" altLang="en-US" dirty="0"/>
          </a:p>
        </p:txBody>
      </p:sp>
      <p:sp>
        <p:nvSpPr>
          <p:cNvPr id="24" name="矩形: 圆角 23">
            <a:extLst>
              <a:ext uri="{FF2B5EF4-FFF2-40B4-BE49-F238E27FC236}">
                <a16:creationId xmlns:a16="http://schemas.microsoft.com/office/drawing/2014/main" id="{A91DE365-19C8-4A1B-9287-0C93DE4AF99F}"/>
              </a:ext>
            </a:extLst>
          </p:cNvPr>
          <p:cNvSpPr/>
          <p:nvPr/>
        </p:nvSpPr>
        <p:spPr>
          <a:xfrm>
            <a:off x="745724" y="1322670"/>
            <a:ext cx="5734975" cy="519987"/>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Transformable wheel based on four-bar mechanism</a:t>
            </a:r>
            <a:endParaRPr lang="en-US" altLang="zh-CN" dirty="0"/>
          </a:p>
        </p:txBody>
      </p:sp>
      <p:pic>
        <p:nvPicPr>
          <p:cNvPr id="10" name="图片 9">
            <a:extLst>
              <a:ext uri="{FF2B5EF4-FFF2-40B4-BE49-F238E27FC236}">
                <a16:creationId xmlns:a16="http://schemas.microsoft.com/office/drawing/2014/main" id="{4275ECB5-126A-42A2-BB3C-5B61E44CBAF2}"/>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21510" t="4449" r="32849" b="3525"/>
          <a:stretch/>
        </p:blipFill>
        <p:spPr>
          <a:xfrm rot="4372627">
            <a:off x="3606279" y="4538720"/>
            <a:ext cx="1078595" cy="1105602"/>
          </a:xfrm>
          <a:prstGeom prst="rect">
            <a:avLst/>
          </a:prstGeom>
        </p:spPr>
      </p:pic>
      <p:pic>
        <p:nvPicPr>
          <p:cNvPr id="11" name="图片 10">
            <a:extLst>
              <a:ext uri="{FF2B5EF4-FFF2-40B4-BE49-F238E27FC236}">
                <a16:creationId xmlns:a16="http://schemas.microsoft.com/office/drawing/2014/main" id="{2C4838E8-10F7-4F76-AEE7-0E1FBA12B8BB}"/>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24508" t="7452" r="32966" b="8118"/>
          <a:stretch/>
        </p:blipFill>
        <p:spPr>
          <a:xfrm rot="7131961">
            <a:off x="5556456" y="4669547"/>
            <a:ext cx="990601" cy="999822"/>
          </a:xfrm>
          <a:prstGeom prst="rect">
            <a:avLst/>
          </a:prstGeom>
        </p:spPr>
      </p:pic>
      <p:pic>
        <p:nvPicPr>
          <p:cNvPr id="12" name="图片 11">
            <a:extLst>
              <a:ext uri="{FF2B5EF4-FFF2-40B4-BE49-F238E27FC236}">
                <a16:creationId xmlns:a16="http://schemas.microsoft.com/office/drawing/2014/main" id="{54F687DC-C28F-4CBE-8E7E-B8DB573AC26D}"/>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25021" t="8174" r="31091" b="3825"/>
          <a:stretch/>
        </p:blipFill>
        <p:spPr>
          <a:xfrm rot="2514478">
            <a:off x="7347610" y="4642844"/>
            <a:ext cx="1111251" cy="1132747"/>
          </a:xfrm>
          <a:prstGeom prst="rect">
            <a:avLst/>
          </a:prstGeom>
        </p:spPr>
      </p:pic>
      <p:sp>
        <p:nvSpPr>
          <p:cNvPr id="22" name="文本框 21">
            <a:extLst>
              <a:ext uri="{FF2B5EF4-FFF2-40B4-BE49-F238E27FC236}">
                <a16:creationId xmlns:a16="http://schemas.microsoft.com/office/drawing/2014/main" id="{BBE9D1A9-5FF1-4903-87C8-4047AADFF586}"/>
              </a:ext>
            </a:extLst>
          </p:cNvPr>
          <p:cNvSpPr txBox="1"/>
          <p:nvPr/>
        </p:nvSpPr>
        <p:spPr>
          <a:xfrm>
            <a:off x="3199054" y="2959917"/>
            <a:ext cx="1274708" cy="369332"/>
          </a:xfrm>
          <a:prstGeom prst="rect">
            <a:avLst/>
          </a:prstGeom>
          <a:noFill/>
        </p:spPr>
        <p:txBody>
          <a:bodyPr wrap="none" rtlCol="0">
            <a:spAutoFit/>
          </a:bodyPr>
          <a:lstStyle/>
          <a:p>
            <a:r>
              <a:rPr lang="en-US" altLang="zh-CN" b="1" dirty="0">
                <a:solidFill>
                  <a:schemeClr val="accent1"/>
                </a:solidFill>
              </a:rPr>
              <a:t>Backward</a:t>
            </a:r>
            <a:endParaRPr lang="zh-CN" altLang="en-US" b="1" dirty="0">
              <a:solidFill>
                <a:schemeClr val="accent1"/>
              </a:solidFill>
            </a:endParaRPr>
          </a:p>
        </p:txBody>
      </p:sp>
      <p:sp>
        <p:nvSpPr>
          <p:cNvPr id="23" name="文本框 22">
            <a:extLst>
              <a:ext uri="{FF2B5EF4-FFF2-40B4-BE49-F238E27FC236}">
                <a16:creationId xmlns:a16="http://schemas.microsoft.com/office/drawing/2014/main" id="{8CD10ACB-EFBB-4773-B76E-5282FFC3DF60}"/>
              </a:ext>
            </a:extLst>
          </p:cNvPr>
          <p:cNvSpPr txBox="1"/>
          <p:nvPr/>
        </p:nvSpPr>
        <p:spPr>
          <a:xfrm>
            <a:off x="7807443" y="2968176"/>
            <a:ext cx="1095172" cy="369332"/>
          </a:xfrm>
          <a:prstGeom prst="rect">
            <a:avLst/>
          </a:prstGeom>
          <a:noFill/>
        </p:spPr>
        <p:txBody>
          <a:bodyPr wrap="none" rtlCol="0">
            <a:spAutoFit/>
          </a:bodyPr>
          <a:lstStyle/>
          <a:p>
            <a:r>
              <a:rPr lang="en-US" altLang="zh-CN" b="1" dirty="0">
                <a:solidFill>
                  <a:schemeClr val="accent1"/>
                </a:solidFill>
              </a:rPr>
              <a:t>Forward</a:t>
            </a:r>
            <a:endParaRPr lang="zh-CN" altLang="en-US" b="1" dirty="0">
              <a:solidFill>
                <a:schemeClr val="accent1"/>
              </a:solidFill>
            </a:endParaRPr>
          </a:p>
        </p:txBody>
      </p:sp>
      <p:sp>
        <p:nvSpPr>
          <p:cNvPr id="26" name="箭头: 右 25">
            <a:extLst>
              <a:ext uri="{FF2B5EF4-FFF2-40B4-BE49-F238E27FC236}">
                <a16:creationId xmlns:a16="http://schemas.microsoft.com/office/drawing/2014/main" id="{C7CED05F-B7DC-49C9-A4EB-1301195FAA3B}"/>
              </a:ext>
            </a:extLst>
          </p:cNvPr>
          <p:cNvSpPr/>
          <p:nvPr/>
        </p:nvSpPr>
        <p:spPr>
          <a:xfrm flipH="1">
            <a:off x="3601966" y="4093450"/>
            <a:ext cx="1296855" cy="303990"/>
          </a:xfrm>
          <a:prstGeom prst="rightArrow">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箭头: 右 26">
            <a:extLst>
              <a:ext uri="{FF2B5EF4-FFF2-40B4-BE49-F238E27FC236}">
                <a16:creationId xmlns:a16="http://schemas.microsoft.com/office/drawing/2014/main" id="{7EF74ABC-7131-4D45-A2CB-DE390C5AACA6}"/>
              </a:ext>
            </a:extLst>
          </p:cNvPr>
          <p:cNvSpPr/>
          <p:nvPr/>
        </p:nvSpPr>
        <p:spPr>
          <a:xfrm>
            <a:off x="7077424" y="4091134"/>
            <a:ext cx="1296856" cy="303990"/>
          </a:xfrm>
          <a:prstGeom prst="rightArrow">
            <a:avLst/>
          </a:prstGeom>
          <a:solidFill>
            <a:srgbClr val="4472C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文本框 29">
            <a:extLst>
              <a:ext uri="{FF2B5EF4-FFF2-40B4-BE49-F238E27FC236}">
                <a16:creationId xmlns:a16="http://schemas.microsoft.com/office/drawing/2014/main" id="{5A627342-B6A6-40D6-9452-1B21D4434281}"/>
              </a:ext>
            </a:extLst>
          </p:cNvPr>
          <p:cNvSpPr txBox="1"/>
          <p:nvPr/>
        </p:nvSpPr>
        <p:spPr>
          <a:xfrm>
            <a:off x="5650998" y="4297261"/>
            <a:ext cx="65" cy="276999"/>
          </a:xfrm>
          <a:prstGeom prst="rect">
            <a:avLst/>
          </a:prstGeom>
          <a:noFill/>
        </p:spPr>
        <p:txBody>
          <a:bodyPr wrap="none" lIns="0" tIns="0" rIns="0" bIns="0" rtlCol="0">
            <a:spAutoFit/>
          </a:bodyPr>
          <a:lstStyle/>
          <a:p>
            <a:endParaRPr lang="zh-CN" altLang="en-US" dirty="0"/>
          </a:p>
        </p:txBody>
      </p:sp>
      <p:sp>
        <p:nvSpPr>
          <p:cNvPr id="31" name="文本框 30">
            <a:extLst>
              <a:ext uri="{FF2B5EF4-FFF2-40B4-BE49-F238E27FC236}">
                <a16:creationId xmlns:a16="http://schemas.microsoft.com/office/drawing/2014/main" id="{562C6008-6AF2-4D97-9170-055D2B56C9F2}"/>
              </a:ext>
            </a:extLst>
          </p:cNvPr>
          <p:cNvSpPr txBox="1"/>
          <p:nvPr/>
        </p:nvSpPr>
        <p:spPr>
          <a:xfrm>
            <a:off x="4510973" y="4421246"/>
            <a:ext cx="1304717" cy="461665"/>
          </a:xfrm>
          <a:prstGeom prst="rect">
            <a:avLst/>
          </a:prstGeom>
          <a:noFill/>
        </p:spPr>
        <p:txBody>
          <a:bodyPr wrap="none" rtlCol="0">
            <a:spAutoFit/>
          </a:bodyPr>
          <a:lstStyle/>
          <a:p>
            <a:pPr algn="ctr"/>
            <a:r>
              <a:rPr lang="en-US" altLang="zh-CN" sz="1200" b="1" dirty="0">
                <a:solidFill>
                  <a:srgbClr val="4472C4"/>
                </a:solidFill>
              </a:rPr>
              <a:t>CCW</a:t>
            </a:r>
          </a:p>
          <a:p>
            <a:pPr algn="ctr"/>
            <a:r>
              <a:rPr lang="en-US" altLang="zh-CN" sz="1200" b="1" dirty="0">
                <a:solidFill>
                  <a:srgbClr val="4472C4"/>
                </a:solidFill>
              </a:rPr>
              <a:t>Transformation</a:t>
            </a:r>
            <a:endParaRPr lang="zh-CN" altLang="en-US" sz="1200" b="1" dirty="0">
              <a:solidFill>
                <a:srgbClr val="4472C4"/>
              </a:solidFill>
            </a:endParaRPr>
          </a:p>
        </p:txBody>
      </p:sp>
      <p:sp>
        <p:nvSpPr>
          <p:cNvPr id="32" name="文本框 31">
            <a:extLst>
              <a:ext uri="{FF2B5EF4-FFF2-40B4-BE49-F238E27FC236}">
                <a16:creationId xmlns:a16="http://schemas.microsoft.com/office/drawing/2014/main" id="{F3A5042A-67C2-449D-9D35-AA0B838E7164}"/>
              </a:ext>
            </a:extLst>
          </p:cNvPr>
          <p:cNvSpPr txBox="1"/>
          <p:nvPr/>
        </p:nvSpPr>
        <p:spPr>
          <a:xfrm>
            <a:off x="6221029" y="4401681"/>
            <a:ext cx="1304717" cy="461665"/>
          </a:xfrm>
          <a:prstGeom prst="rect">
            <a:avLst/>
          </a:prstGeom>
          <a:noFill/>
        </p:spPr>
        <p:txBody>
          <a:bodyPr wrap="none" rtlCol="0">
            <a:spAutoFit/>
          </a:bodyPr>
          <a:lstStyle/>
          <a:p>
            <a:pPr algn="ctr"/>
            <a:r>
              <a:rPr lang="en-US" altLang="zh-CN" sz="1200" b="1" dirty="0">
                <a:solidFill>
                  <a:srgbClr val="4472C4"/>
                </a:solidFill>
              </a:rPr>
              <a:t>CW</a:t>
            </a:r>
          </a:p>
          <a:p>
            <a:pPr algn="ctr"/>
            <a:r>
              <a:rPr lang="en-US" altLang="zh-CN" sz="1200" b="1" dirty="0">
                <a:solidFill>
                  <a:srgbClr val="4472C4"/>
                </a:solidFill>
              </a:rPr>
              <a:t>Transformation</a:t>
            </a:r>
            <a:endParaRPr lang="zh-CN" altLang="en-US" sz="1200" b="1" dirty="0">
              <a:solidFill>
                <a:srgbClr val="4472C4"/>
              </a:solidFill>
            </a:endParaRPr>
          </a:p>
        </p:txBody>
      </p:sp>
      <p:cxnSp>
        <p:nvCxnSpPr>
          <p:cNvPr id="28" name="直接箭头连接符 27">
            <a:extLst>
              <a:ext uri="{FF2B5EF4-FFF2-40B4-BE49-F238E27FC236}">
                <a16:creationId xmlns:a16="http://schemas.microsoft.com/office/drawing/2014/main" id="{56534AA7-8542-4F34-B6C6-72A2AC2F15DB}"/>
              </a:ext>
            </a:extLst>
          </p:cNvPr>
          <p:cNvCxnSpPr>
            <a:cxnSpLocks/>
          </p:cNvCxnSpPr>
          <p:nvPr/>
        </p:nvCxnSpPr>
        <p:spPr>
          <a:xfrm flipH="1">
            <a:off x="4807082" y="5142375"/>
            <a:ext cx="733468" cy="1"/>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接箭头连接符 28">
            <a:extLst>
              <a:ext uri="{FF2B5EF4-FFF2-40B4-BE49-F238E27FC236}">
                <a16:creationId xmlns:a16="http://schemas.microsoft.com/office/drawing/2014/main" id="{9D50821D-288C-42F7-893D-10EF8740748E}"/>
              </a:ext>
            </a:extLst>
          </p:cNvPr>
          <p:cNvCxnSpPr>
            <a:cxnSpLocks/>
          </p:cNvCxnSpPr>
          <p:nvPr/>
        </p:nvCxnSpPr>
        <p:spPr>
          <a:xfrm>
            <a:off x="6588257" y="5142399"/>
            <a:ext cx="733468"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grpSp>
        <p:nvGrpSpPr>
          <p:cNvPr id="21" name="组合 20">
            <a:extLst>
              <a:ext uri="{FF2B5EF4-FFF2-40B4-BE49-F238E27FC236}">
                <a16:creationId xmlns:a16="http://schemas.microsoft.com/office/drawing/2014/main" id="{0FA49CD1-9FC4-47F2-98BD-034114587598}"/>
              </a:ext>
            </a:extLst>
          </p:cNvPr>
          <p:cNvGrpSpPr/>
          <p:nvPr/>
        </p:nvGrpSpPr>
        <p:grpSpPr>
          <a:xfrm>
            <a:off x="799988" y="4719781"/>
            <a:ext cx="10590434" cy="1134277"/>
            <a:chOff x="799988" y="4719781"/>
            <a:chExt cx="10590434" cy="1134277"/>
          </a:xfrm>
        </p:grpSpPr>
        <p:cxnSp>
          <p:nvCxnSpPr>
            <p:cNvPr id="15" name="直接连接符 14">
              <a:extLst>
                <a:ext uri="{FF2B5EF4-FFF2-40B4-BE49-F238E27FC236}">
                  <a16:creationId xmlns:a16="http://schemas.microsoft.com/office/drawing/2014/main" id="{03F9DE62-EC3B-44F1-BF67-6A064F68B0E4}"/>
                </a:ext>
              </a:extLst>
            </p:cNvPr>
            <p:cNvCxnSpPr>
              <a:cxnSpLocks/>
            </p:cNvCxnSpPr>
            <p:nvPr/>
          </p:nvCxnSpPr>
          <p:spPr>
            <a:xfrm flipV="1">
              <a:off x="799988" y="4754461"/>
              <a:ext cx="1364567" cy="24618"/>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E86DEAC5-7C89-46BD-9026-2111EA36228A}"/>
                </a:ext>
              </a:extLst>
            </p:cNvPr>
            <p:cNvCxnSpPr>
              <a:cxnSpLocks/>
            </p:cNvCxnSpPr>
            <p:nvPr/>
          </p:nvCxnSpPr>
          <p:spPr>
            <a:xfrm>
              <a:off x="2164555" y="4744791"/>
              <a:ext cx="0" cy="91484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0595ACE1-2E95-4A05-9E72-857A4FAF283E}"/>
                </a:ext>
              </a:extLst>
            </p:cNvPr>
            <p:cNvCxnSpPr>
              <a:cxnSpLocks/>
            </p:cNvCxnSpPr>
            <p:nvPr/>
          </p:nvCxnSpPr>
          <p:spPr>
            <a:xfrm>
              <a:off x="2164555" y="5659631"/>
              <a:ext cx="7861300" cy="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8237BD64-8BA9-4EA9-81A4-30926F52061B}"/>
                </a:ext>
              </a:extLst>
            </p:cNvPr>
            <p:cNvCxnSpPr>
              <a:cxnSpLocks/>
            </p:cNvCxnSpPr>
            <p:nvPr/>
          </p:nvCxnSpPr>
          <p:spPr>
            <a:xfrm>
              <a:off x="10025855" y="4744791"/>
              <a:ext cx="0" cy="91484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6B0AA98F-DFE7-411F-A093-9D73AF9FE3B0}"/>
                </a:ext>
              </a:extLst>
            </p:cNvPr>
            <p:cNvCxnSpPr>
              <a:cxnSpLocks/>
            </p:cNvCxnSpPr>
            <p:nvPr/>
          </p:nvCxnSpPr>
          <p:spPr>
            <a:xfrm flipV="1">
              <a:off x="10025855" y="4719781"/>
              <a:ext cx="1364567" cy="24618"/>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75DAFFA7-DD21-4FA9-A7F8-913EFCB47980}"/>
                </a:ext>
              </a:extLst>
            </p:cNvPr>
            <p:cNvCxnSpPr>
              <a:cxnSpLocks/>
            </p:cNvCxnSpPr>
            <p:nvPr/>
          </p:nvCxnSpPr>
          <p:spPr>
            <a:xfrm flipH="1">
              <a:off x="821574" y="4779079"/>
              <a:ext cx="128368" cy="17418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F1671C20-CB99-48EF-8F43-61101D3B218E}"/>
                </a:ext>
              </a:extLst>
            </p:cNvPr>
            <p:cNvCxnSpPr>
              <a:cxnSpLocks/>
            </p:cNvCxnSpPr>
            <p:nvPr/>
          </p:nvCxnSpPr>
          <p:spPr>
            <a:xfrm flipH="1">
              <a:off x="1013141" y="4779079"/>
              <a:ext cx="128368" cy="17418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F37D8923-8680-4B16-9F73-0419DDA750A7}"/>
                </a:ext>
              </a:extLst>
            </p:cNvPr>
            <p:cNvCxnSpPr>
              <a:cxnSpLocks/>
            </p:cNvCxnSpPr>
            <p:nvPr/>
          </p:nvCxnSpPr>
          <p:spPr>
            <a:xfrm flipH="1">
              <a:off x="1204410" y="4779079"/>
              <a:ext cx="128368" cy="17418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A2D39EA0-B141-4B0A-98FB-45D32D9381B2}"/>
                </a:ext>
              </a:extLst>
            </p:cNvPr>
            <p:cNvCxnSpPr>
              <a:cxnSpLocks/>
            </p:cNvCxnSpPr>
            <p:nvPr/>
          </p:nvCxnSpPr>
          <p:spPr>
            <a:xfrm flipH="1">
              <a:off x="1392760" y="4779079"/>
              <a:ext cx="128368" cy="17418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A1C38B59-D9C1-4733-BA75-8A20989B203B}"/>
                </a:ext>
              </a:extLst>
            </p:cNvPr>
            <p:cNvCxnSpPr>
              <a:cxnSpLocks/>
            </p:cNvCxnSpPr>
            <p:nvPr/>
          </p:nvCxnSpPr>
          <p:spPr>
            <a:xfrm flipH="1">
              <a:off x="1584327" y="4779079"/>
              <a:ext cx="128368" cy="17418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7794C54B-F46C-484F-AABA-25BA37E563CF}"/>
                </a:ext>
              </a:extLst>
            </p:cNvPr>
            <p:cNvCxnSpPr>
              <a:cxnSpLocks/>
            </p:cNvCxnSpPr>
            <p:nvPr/>
          </p:nvCxnSpPr>
          <p:spPr>
            <a:xfrm flipH="1">
              <a:off x="1775596" y="4779079"/>
              <a:ext cx="128368" cy="17418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4997865E-3124-49FC-B6F1-5D6D50EF8F6D}"/>
                </a:ext>
              </a:extLst>
            </p:cNvPr>
            <p:cNvCxnSpPr>
              <a:cxnSpLocks/>
            </p:cNvCxnSpPr>
            <p:nvPr/>
          </p:nvCxnSpPr>
          <p:spPr>
            <a:xfrm flipH="1">
              <a:off x="1968807" y="4771820"/>
              <a:ext cx="128368" cy="17418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92358E75-BFE1-4941-8DFD-F16C82F8E2AD}"/>
                </a:ext>
              </a:extLst>
            </p:cNvPr>
            <p:cNvCxnSpPr>
              <a:cxnSpLocks/>
            </p:cNvCxnSpPr>
            <p:nvPr/>
          </p:nvCxnSpPr>
          <p:spPr>
            <a:xfrm flipH="1">
              <a:off x="2241997" y="5658177"/>
              <a:ext cx="128368" cy="17418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id="{92EA972A-9B1A-4ED6-BD83-B31914EF16C0}"/>
                </a:ext>
              </a:extLst>
            </p:cNvPr>
            <p:cNvCxnSpPr>
              <a:cxnSpLocks/>
            </p:cNvCxnSpPr>
            <p:nvPr/>
          </p:nvCxnSpPr>
          <p:spPr>
            <a:xfrm flipH="1">
              <a:off x="2433564" y="5658177"/>
              <a:ext cx="128368" cy="17418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id="{1B96627B-AC6C-4365-85E7-F64DDC265B8C}"/>
                </a:ext>
              </a:extLst>
            </p:cNvPr>
            <p:cNvCxnSpPr>
              <a:cxnSpLocks/>
            </p:cNvCxnSpPr>
            <p:nvPr/>
          </p:nvCxnSpPr>
          <p:spPr>
            <a:xfrm flipH="1">
              <a:off x="2624833" y="5658177"/>
              <a:ext cx="128368" cy="17418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直接连接符 42">
              <a:extLst>
                <a:ext uri="{FF2B5EF4-FFF2-40B4-BE49-F238E27FC236}">
                  <a16:creationId xmlns:a16="http://schemas.microsoft.com/office/drawing/2014/main" id="{A0845155-5AEC-4CF6-B738-21BEBE98256F}"/>
                </a:ext>
              </a:extLst>
            </p:cNvPr>
            <p:cNvCxnSpPr>
              <a:cxnSpLocks/>
            </p:cNvCxnSpPr>
            <p:nvPr/>
          </p:nvCxnSpPr>
          <p:spPr>
            <a:xfrm flipH="1">
              <a:off x="2813183" y="5658177"/>
              <a:ext cx="128368" cy="17418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a16="http://schemas.microsoft.com/office/drawing/2014/main" id="{CB716935-407C-4EFC-9412-5C03374ABFA2}"/>
                </a:ext>
              </a:extLst>
            </p:cNvPr>
            <p:cNvCxnSpPr>
              <a:cxnSpLocks/>
            </p:cNvCxnSpPr>
            <p:nvPr/>
          </p:nvCxnSpPr>
          <p:spPr>
            <a:xfrm flipH="1">
              <a:off x="3004750" y="5658177"/>
              <a:ext cx="128368" cy="17418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a16="http://schemas.microsoft.com/office/drawing/2014/main" id="{8D92D145-8ADE-4278-845E-F9DBE1B9C071}"/>
                </a:ext>
              </a:extLst>
            </p:cNvPr>
            <p:cNvCxnSpPr>
              <a:cxnSpLocks/>
            </p:cNvCxnSpPr>
            <p:nvPr/>
          </p:nvCxnSpPr>
          <p:spPr>
            <a:xfrm flipH="1">
              <a:off x="3196019" y="5658177"/>
              <a:ext cx="128368" cy="17418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直接连接符 45">
              <a:extLst>
                <a:ext uri="{FF2B5EF4-FFF2-40B4-BE49-F238E27FC236}">
                  <a16:creationId xmlns:a16="http://schemas.microsoft.com/office/drawing/2014/main" id="{B24D8E5E-C585-4D7A-8F61-EC8C12F4D758}"/>
                </a:ext>
              </a:extLst>
            </p:cNvPr>
            <p:cNvCxnSpPr>
              <a:cxnSpLocks/>
            </p:cNvCxnSpPr>
            <p:nvPr/>
          </p:nvCxnSpPr>
          <p:spPr>
            <a:xfrm flipH="1">
              <a:off x="3385729" y="5658177"/>
              <a:ext cx="128368" cy="17418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id="{E38D1574-374A-4F5A-AB8E-165BB3B66A2F}"/>
                </a:ext>
              </a:extLst>
            </p:cNvPr>
            <p:cNvCxnSpPr>
              <a:cxnSpLocks/>
            </p:cNvCxnSpPr>
            <p:nvPr/>
          </p:nvCxnSpPr>
          <p:spPr>
            <a:xfrm flipH="1">
              <a:off x="3552875" y="5669406"/>
              <a:ext cx="128368" cy="17418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id="{D6C78B67-B417-4647-A44C-E493D912E3A2}"/>
                </a:ext>
              </a:extLst>
            </p:cNvPr>
            <p:cNvCxnSpPr>
              <a:cxnSpLocks/>
            </p:cNvCxnSpPr>
            <p:nvPr/>
          </p:nvCxnSpPr>
          <p:spPr>
            <a:xfrm flipH="1">
              <a:off x="3744442" y="5669406"/>
              <a:ext cx="128368" cy="17418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id="{0BA119D4-2E80-408A-84A1-BEE3E3C8B25E}"/>
                </a:ext>
              </a:extLst>
            </p:cNvPr>
            <p:cNvCxnSpPr>
              <a:cxnSpLocks/>
            </p:cNvCxnSpPr>
            <p:nvPr/>
          </p:nvCxnSpPr>
          <p:spPr>
            <a:xfrm flipH="1">
              <a:off x="3935711" y="5669406"/>
              <a:ext cx="128368" cy="17418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直接连接符 49">
              <a:extLst>
                <a:ext uri="{FF2B5EF4-FFF2-40B4-BE49-F238E27FC236}">
                  <a16:creationId xmlns:a16="http://schemas.microsoft.com/office/drawing/2014/main" id="{561344B8-7D84-48FB-BBC9-98279FB1E1C3}"/>
                </a:ext>
              </a:extLst>
            </p:cNvPr>
            <p:cNvCxnSpPr>
              <a:cxnSpLocks/>
            </p:cNvCxnSpPr>
            <p:nvPr/>
          </p:nvCxnSpPr>
          <p:spPr>
            <a:xfrm flipH="1">
              <a:off x="4124061" y="5669406"/>
              <a:ext cx="128368" cy="17418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BE4A86DC-EEF9-41CA-85EE-20E6A00F0AE9}"/>
                </a:ext>
              </a:extLst>
            </p:cNvPr>
            <p:cNvCxnSpPr>
              <a:cxnSpLocks/>
            </p:cNvCxnSpPr>
            <p:nvPr/>
          </p:nvCxnSpPr>
          <p:spPr>
            <a:xfrm flipH="1">
              <a:off x="4315628" y="5669406"/>
              <a:ext cx="128368" cy="17418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直接连接符 51">
              <a:extLst>
                <a:ext uri="{FF2B5EF4-FFF2-40B4-BE49-F238E27FC236}">
                  <a16:creationId xmlns:a16="http://schemas.microsoft.com/office/drawing/2014/main" id="{BF8ACEE7-79B3-4C55-9E3C-ED22FD92D9DC}"/>
                </a:ext>
              </a:extLst>
            </p:cNvPr>
            <p:cNvCxnSpPr>
              <a:cxnSpLocks/>
            </p:cNvCxnSpPr>
            <p:nvPr/>
          </p:nvCxnSpPr>
          <p:spPr>
            <a:xfrm flipH="1">
              <a:off x="4506897" y="5669406"/>
              <a:ext cx="128368" cy="17418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id="{0E6ED7DA-C310-42E2-9721-1E3201923EAE}"/>
                </a:ext>
              </a:extLst>
            </p:cNvPr>
            <p:cNvCxnSpPr>
              <a:cxnSpLocks/>
            </p:cNvCxnSpPr>
            <p:nvPr/>
          </p:nvCxnSpPr>
          <p:spPr>
            <a:xfrm flipH="1">
              <a:off x="4696607" y="5669406"/>
              <a:ext cx="128368" cy="17418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直接连接符 53">
              <a:extLst>
                <a:ext uri="{FF2B5EF4-FFF2-40B4-BE49-F238E27FC236}">
                  <a16:creationId xmlns:a16="http://schemas.microsoft.com/office/drawing/2014/main" id="{6BB9E0DA-5E79-4B64-BFED-1AFB6DF8D6CE}"/>
                </a:ext>
              </a:extLst>
            </p:cNvPr>
            <p:cNvCxnSpPr>
              <a:cxnSpLocks/>
            </p:cNvCxnSpPr>
            <p:nvPr/>
          </p:nvCxnSpPr>
          <p:spPr>
            <a:xfrm flipH="1">
              <a:off x="4886615" y="5668644"/>
              <a:ext cx="128368" cy="17418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直接连接符 54">
              <a:extLst>
                <a:ext uri="{FF2B5EF4-FFF2-40B4-BE49-F238E27FC236}">
                  <a16:creationId xmlns:a16="http://schemas.microsoft.com/office/drawing/2014/main" id="{40EEE287-F22B-40ED-A60F-77E156EEA666}"/>
                </a:ext>
              </a:extLst>
            </p:cNvPr>
            <p:cNvCxnSpPr>
              <a:cxnSpLocks/>
            </p:cNvCxnSpPr>
            <p:nvPr/>
          </p:nvCxnSpPr>
          <p:spPr>
            <a:xfrm flipH="1">
              <a:off x="5078182" y="5668644"/>
              <a:ext cx="128368" cy="17418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直接连接符 55">
              <a:extLst>
                <a:ext uri="{FF2B5EF4-FFF2-40B4-BE49-F238E27FC236}">
                  <a16:creationId xmlns:a16="http://schemas.microsoft.com/office/drawing/2014/main" id="{9EC3762B-F241-49E1-BF61-095AAE565955}"/>
                </a:ext>
              </a:extLst>
            </p:cNvPr>
            <p:cNvCxnSpPr>
              <a:cxnSpLocks/>
            </p:cNvCxnSpPr>
            <p:nvPr/>
          </p:nvCxnSpPr>
          <p:spPr>
            <a:xfrm flipH="1">
              <a:off x="5269451" y="5668644"/>
              <a:ext cx="128368" cy="17418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直接连接符 56">
              <a:extLst>
                <a:ext uri="{FF2B5EF4-FFF2-40B4-BE49-F238E27FC236}">
                  <a16:creationId xmlns:a16="http://schemas.microsoft.com/office/drawing/2014/main" id="{BA201202-39E5-4FBC-855F-321AEB1AEFD0}"/>
                </a:ext>
              </a:extLst>
            </p:cNvPr>
            <p:cNvCxnSpPr>
              <a:cxnSpLocks/>
            </p:cNvCxnSpPr>
            <p:nvPr/>
          </p:nvCxnSpPr>
          <p:spPr>
            <a:xfrm flipH="1">
              <a:off x="5457801" y="5668644"/>
              <a:ext cx="128368" cy="17418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直接连接符 57">
              <a:extLst>
                <a:ext uri="{FF2B5EF4-FFF2-40B4-BE49-F238E27FC236}">
                  <a16:creationId xmlns:a16="http://schemas.microsoft.com/office/drawing/2014/main" id="{C5E2C545-2390-4317-A76D-023B954AE58C}"/>
                </a:ext>
              </a:extLst>
            </p:cNvPr>
            <p:cNvCxnSpPr>
              <a:cxnSpLocks/>
            </p:cNvCxnSpPr>
            <p:nvPr/>
          </p:nvCxnSpPr>
          <p:spPr>
            <a:xfrm flipH="1">
              <a:off x="5649368" y="5668644"/>
              <a:ext cx="128368" cy="17418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直接连接符 58">
              <a:extLst>
                <a:ext uri="{FF2B5EF4-FFF2-40B4-BE49-F238E27FC236}">
                  <a16:creationId xmlns:a16="http://schemas.microsoft.com/office/drawing/2014/main" id="{CE7BE922-53AE-4A8B-A8BE-6C3F942F3A2E}"/>
                </a:ext>
              </a:extLst>
            </p:cNvPr>
            <p:cNvCxnSpPr>
              <a:cxnSpLocks/>
            </p:cNvCxnSpPr>
            <p:nvPr/>
          </p:nvCxnSpPr>
          <p:spPr>
            <a:xfrm flipH="1">
              <a:off x="5840637" y="5668644"/>
              <a:ext cx="128368" cy="17418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直接连接符 59">
              <a:extLst>
                <a:ext uri="{FF2B5EF4-FFF2-40B4-BE49-F238E27FC236}">
                  <a16:creationId xmlns:a16="http://schemas.microsoft.com/office/drawing/2014/main" id="{A24728B2-ACBD-45DE-861F-ED2002C5E5BC}"/>
                </a:ext>
              </a:extLst>
            </p:cNvPr>
            <p:cNvCxnSpPr>
              <a:cxnSpLocks/>
            </p:cNvCxnSpPr>
            <p:nvPr/>
          </p:nvCxnSpPr>
          <p:spPr>
            <a:xfrm flipH="1">
              <a:off x="6030347" y="5668644"/>
              <a:ext cx="128368" cy="17418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EA575D62-AADD-4E55-B4C3-0B410F98F64A}"/>
                </a:ext>
              </a:extLst>
            </p:cNvPr>
            <p:cNvCxnSpPr>
              <a:cxnSpLocks/>
            </p:cNvCxnSpPr>
            <p:nvPr/>
          </p:nvCxnSpPr>
          <p:spPr>
            <a:xfrm flipH="1">
              <a:off x="6197493" y="5679873"/>
              <a:ext cx="128368" cy="17418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直接连接符 61">
              <a:extLst>
                <a:ext uri="{FF2B5EF4-FFF2-40B4-BE49-F238E27FC236}">
                  <a16:creationId xmlns:a16="http://schemas.microsoft.com/office/drawing/2014/main" id="{94687BEC-B8E7-4083-B985-FEA26FCFCC2C}"/>
                </a:ext>
              </a:extLst>
            </p:cNvPr>
            <p:cNvCxnSpPr>
              <a:cxnSpLocks/>
            </p:cNvCxnSpPr>
            <p:nvPr/>
          </p:nvCxnSpPr>
          <p:spPr>
            <a:xfrm flipH="1">
              <a:off x="6389060" y="5679873"/>
              <a:ext cx="128368" cy="17418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直接连接符 62">
              <a:extLst>
                <a:ext uri="{FF2B5EF4-FFF2-40B4-BE49-F238E27FC236}">
                  <a16:creationId xmlns:a16="http://schemas.microsoft.com/office/drawing/2014/main" id="{79FC926E-C41B-417E-8917-E1B4B34EEC6B}"/>
                </a:ext>
              </a:extLst>
            </p:cNvPr>
            <p:cNvCxnSpPr>
              <a:cxnSpLocks/>
            </p:cNvCxnSpPr>
            <p:nvPr/>
          </p:nvCxnSpPr>
          <p:spPr>
            <a:xfrm flipH="1">
              <a:off x="6580329" y="5679873"/>
              <a:ext cx="128368" cy="17418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直接连接符 63">
              <a:extLst>
                <a:ext uri="{FF2B5EF4-FFF2-40B4-BE49-F238E27FC236}">
                  <a16:creationId xmlns:a16="http://schemas.microsoft.com/office/drawing/2014/main" id="{31DBE2CA-81D3-4AEF-AF88-102D139B38D3}"/>
                </a:ext>
              </a:extLst>
            </p:cNvPr>
            <p:cNvCxnSpPr>
              <a:cxnSpLocks/>
            </p:cNvCxnSpPr>
            <p:nvPr/>
          </p:nvCxnSpPr>
          <p:spPr>
            <a:xfrm flipH="1">
              <a:off x="6768679" y="5679873"/>
              <a:ext cx="128368" cy="17418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直接连接符 64">
              <a:extLst>
                <a:ext uri="{FF2B5EF4-FFF2-40B4-BE49-F238E27FC236}">
                  <a16:creationId xmlns:a16="http://schemas.microsoft.com/office/drawing/2014/main" id="{FE733B63-98CB-4627-8676-2B14283EAC08}"/>
                </a:ext>
              </a:extLst>
            </p:cNvPr>
            <p:cNvCxnSpPr>
              <a:cxnSpLocks/>
            </p:cNvCxnSpPr>
            <p:nvPr/>
          </p:nvCxnSpPr>
          <p:spPr>
            <a:xfrm flipH="1">
              <a:off x="6960246" y="5679873"/>
              <a:ext cx="128368" cy="17418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直接连接符 65">
              <a:extLst>
                <a:ext uri="{FF2B5EF4-FFF2-40B4-BE49-F238E27FC236}">
                  <a16:creationId xmlns:a16="http://schemas.microsoft.com/office/drawing/2014/main" id="{A8DB895A-B6A3-493D-85D4-EC319633C4D8}"/>
                </a:ext>
              </a:extLst>
            </p:cNvPr>
            <p:cNvCxnSpPr>
              <a:cxnSpLocks/>
            </p:cNvCxnSpPr>
            <p:nvPr/>
          </p:nvCxnSpPr>
          <p:spPr>
            <a:xfrm flipH="1">
              <a:off x="7151515" y="5679873"/>
              <a:ext cx="128368" cy="17418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直接连接符 66">
              <a:extLst>
                <a:ext uri="{FF2B5EF4-FFF2-40B4-BE49-F238E27FC236}">
                  <a16:creationId xmlns:a16="http://schemas.microsoft.com/office/drawing/2014/main" id="{9D7B245C-9416-4444-8F9E-218C3C4DE2C6}"/>
                </a:ext>
              </a:extLst>
            </p:cNvPr>
            <p:cNvCxnSpPr>
              <a:cxnSpLocks/>
            </p:cNvCxnSpPr>
            <p:nvPr/>
          </p:nvCxnSpPr>
          <p:spPr>
            <a:xfrm flipH="1">
              <a:off x="7341225" y="5679873"/>
              <a:ext cx="128368" cy="17418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直接连接符 67">
              <a:extLst>
                <a:ext uri="{FF2B5EF4-FFF2-40B4-BE49-F238E27FC236}">
                  <a16:creationId xmlns:a16="http://schemas.microsoft.com/office/drawing/2014/main" id="{0BB8E5B9-52CD-4BC4-891A-EDBFBE4B784F}"/>
                </a:ext>
              </a:extLst>
            </p:cNvPr>
            <p:cNvCxnSpPr>
              <a:cxnSpLocks/>
            </p:cNvCxnSpPr>
            <p:nvPr/>
          </p:nvCxnSpPr>
          <p:spPr>
            <a:xfrm flipH="1">
              <a:off x="7527035" y="5668644"/>
              <a:ext cx="128368" cy="17418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直接连接符 68">
              <a:extLst>
                <a:ext uri="{FF2B5EF4-FFF2-40B4-BE49-F238E27FC236}">
                  <a16:creationId xmlns:a16="http://schemas.microsoft.com/office/drawing/2014/main" id="{12F9C2B8-DA6F-4CA3-980B-73EFF24A0D86}"/>
                </a:ext>
              </a:extLst>
            </p:cNvPr>
            <p:cNvCxnSpPr>
              <a:cxnSpLocks/>
            </p:cNvCxnSpPr>
            <p:nvPr/>
          </p:nvCxnSpPr>
          <p:spPr>
            <a:xfrm flipH="1">
              <a:off x="7718602" y="5668644"/>
              <a:ext cx="128368" cy="17418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直接连接符 69">
              <a:extLst>
                <a:ext uri="{FF2B5EF4-FFF2-40B4-BE49-F238E27FC236}">
                  <a16:creationId xmlns:a16="http://schemas.microsoft.com/office/drawing/2014/main" id="{EEA2A54D-90A5-4A0D-8B97-DA15C0D3B12E}"/>
                </a:ext>
              </a:extLst>
            </p:cNvPr>
            <p:cNvCxnSpPr>
              <a:cxnSpLocks/>
            </p:cNvCxnSpPr>
            <p:nvPr/>
          </p:nvCxnSpPr>
          <p:spPr>
            <a:xfrm flipH="1">
              <a:off x="7909871" y="5668644"/>
              <a:ext cx="128368" cy="17418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直接连接符 70">
              <a:extLst>
                <a:ext uri="{FF2B5EF4-FFF2-40B4-BE49-F238E27FC236}">
                  <a16:creationId xmlns:a16="http://schemas.microsoft.com/office/drawing/2014/main" id="{309560FF-478E-44B1-87D4-31E64747196A}"/>
                </a:ext>
              </a:extLst>
            </p:cNvPr>
            <p:cNvCxnSpPr>
              <a:cxnSpLocks/>
            </p:cNvCxnSpPr>
            <p:nvPr/>
          </p:nvCxnSpPr>
          <p:spPr>
            <a:xfrm flipH="1">
              <a:off x="8098221" y="5668644"/>
              <a:ext cx="128368" cy="17418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直接连接符 71">
              <a:extLst>
                <a:ext uri="{FF2B5EF4-FFF2-40B4-BE49-F238E27FC236}">
                  <a16:creationId xmlns:a16="http://schemas.microsoft.com/office/drawing/2014/main" id="{E62ED7EE-8A19-416D-8299-8464794190A2}"/>
                </a:ext>
              </a:extLst>
            </p:cNvPr>
            <p:cNvCxnSpPr>
              <a:cxnSpLocks/>
            </p:cNvCxnSpPr>
            <p:nvPr/>
          </p:nvCxnSpPr>
          <p:spPr>
            <a:xfrm flipH="1">
              <a:off x="8289788" y="5668644"/>
              <a:ext cx="128368" cy="17418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直接连接符 72">
              <a:extLst>
                <a:ext uri="{FF2B5EF4-FFF2-40B4-BE49-F238E27FC236}">
                  <a16:creationId xmlns:a16="http://schemas.microsoft.com/office/drawing/2014/main" id="{E9E24606-6666-46BF-A644-9D316556D88C}"/>
                </a:ext>
              </a:extLst>
            </p:cNvPr>
            <p:cNvCxnSpPr>
              <a:cxnSpLocks/>
            </p:cNvCxnSpPr>
            <p:nvPr/>
          </p:nvCxnSpPr>
          <p:spPr>
            <a:xfrm flipH="1">
              <a:off x="8481057" y="5668644"/>
              <a:ext cx="128368" cy="17418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直接连接符 73">
              <a:extLst>
                <a:ext uri="{FF2B5EF4-FFF2-40B4-BE49-F238E27FC236}">
                  <a16:creationId xmlns:a16="http://schemas.microsoft.com/office/drawing/2014/main" id="{7499B542-0B29-4174-A92B-54D52F2B4003}"/>
                </a:ext>
              </a:extLst>
            </p:cNvPr>
            <p:cNvCxnSpPr>
              <a:cxnSpLocks/>
            </p:cNvCxnSpPr>
            <p:nvPr/>
          </p:nvCxnSpPr>
          <p:spPr>
            <a:xfrm flipH="1">
              <a:off x="8670767" y="5668644"/>
              <a:ext cx="128368" cy="17418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直接连接符 74">
              <a:extLst>
                <a:ext uri="{FF2B5EF4-FFF2-40B4-BE49-F238E27FC236}">
                  <a16:creationId xmlns:a16="http://schemas.microsoft.com/office/drawing/2014/main" id="{D0BA6034-730F-42E9-9C13-22B18B21A69A}"/>
                </a:ext>
              </a:extLst>
            </p:cNvPr>
            <p:cNvCxnSpPr>
              <a:cxnSpLocks/>
            </p:cNvCxnSpPr>
            <p:nvPr/>
          </p:nvCxnSpPr>
          <p:spPr>
            <a:xfrm flipH="1">
              <a:off x="8837913" y="5679873"/>
              <a:ext cx="128368" cy="17418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直接连接符 75">
              <a:extLst>
                <a:ext uri="{FF2B5EF4-FFF2-40B4-BE49-F238E27FC236}">
                  <a16:creationId xmlns:a16="http://schemas.microsoft.com/office/drawing/2014/main" id="{6EA4AFD8-947E-49E6-AC43-318A0FC0B981}"/>
                </a:ext>
              </a:extLst>
            </p:cNvPr>
            <p:cNvCxnSpPr>
              <a:cxnSpLocks/>
            </p:cNvCxnSpPr>
            <p:nvPr/>
          </p:nvCxnSpPr>
          <p:spPr>
            <a:xfrm flipH="1">
              <a:off x="9029480" y="5679873"/>
              <a:ext cx="128368" cy="17418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直接连接符 76">
              <a:extLst>
                <a:ext uri="{FF2B5EF4-FFF2-40B4-BE49-F238E27FC236}">
                  <a16:creationId xmlns:a16="http://schemas.microsoft.com/office/drawing/2014/main" id="{3AE10BB4-9DD7-4D69-A523-B07FA1484A30}"/>
                </a:ext>
              </a:extLst>
            </p:cNvPr>
            <p:cNvCxnSpPr>
              <a:cxnSpLocks/>
            </p:cNvCxnSpPr>
            <p:nvPr/>
          </p:nvCxnSpPr>
          <p:spPr>
            <a:xfrm flipH="1">
              <a:off x="9220749" y="5679873"/>
              <a:ext cx="128368" cy="17418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直接连接符 77">
              <a:extLst>
                <a:ext uri="{FF2B5EF4-FFF2-40B4-BE49-F238E27FC236}">
                  <a16:creationId xmlns:a16="http://schemas.microsoft.com/office/drawing/2014/main" id="{F93D0D4E-1455-436C-B279-5303387D8EB8}"/>
                </a:ext>
              </a:extLst>
            </p:cNvPr>
            <p:cNvCxnSpPr>
              <a:cxnSpLocks/>
            </p:cNvCxnSpPr>
            <p:nvPr/>
          </p:nvCxnSpPr>
          <p:spPr>
            <a:xfrm flipH="1">
              <a:off x="9409099" y="5679873"/>
              <a:ext cx="128368" cy="17418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直接连接符 78">
              <a:extLst>
                <a:ext uri="{FF2B5EF4-FFF2-40B4-BE49-F238E27FC236}">
                  <a16:creationId xmlns:a16="http://schemas.microsoft.com/office/drawing/2014/main" id="{D2A9F504-D380-4C63-90F6-E87DA7DD6652}"/>
                </a:ext>
              </a:extLst>
            </p:cNvPr>
            <p:cNvCxnSpPr>
              <a:cxnSpLocks/>
            </p:cNvCxnSpPr>
            <p:nvPr/>
          </p:nvCxnSpPr>
          <p:spPr>
            <a:xfrm flipH="1">
              <a:off x="9600666" y="5679873"/>
              <a:ext cx="128368" cy="17418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直接连接符 79">
              <a:extLst>
                <a:ext uri="{FF2B5EF4-FFF2-40B4-BE49-F238E27FC236}">
                  <a16:creationId xmlns:a16="http://schemas.microsoft.com/office/drawing/2014/main" id="{9A2D0D2F-D048-4183-BA4A-E5749A666DEE}"/>
                </a:ext>
              </a:extLst>
            </p:cNvPr>
            <p:cNvCxnSpPr>
              <a:cxnSpLocks/>
            </p:cNvCxnSpPr>
            <p:nvPr/>
          </p:nvCxnSpPr>
          <p:spPr>
            <a:xfrm flipH="1">
              <a:off x="9791935" y="5679873"/>
              <a:ext cx="128368" cy="17418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直接连接符 80">
              <a:extLst>
                <a:ext uri="{FF2B5EF4-FFF2-40B4-BE49-F238E27FC236}">
                  <a16:creationId xmlns:a16="http://schemas.microsoft.com/office/drawing/2014/main" id="{7B9422DC-B97D-48BA-9107-E0A1C7027DDF}"/>
                </a:ext>
              </a:extLst>
            </p:cNvPr>
            <p:cNvCxnSpPr>
              <a:cxnSpLocks/>
            </p:cNvCxnSpPr>
            <p:nvPr/>
          </p:nvCxnSpPr>
          <p:spPr>
            <a:xfrm flipH="1">
              <a:off x="10091573" y="4733339"/>
              <a:ext cx="128368" cy="17418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直接连接符 81">
              <a:extLst>
                <a:ext uri="{FF2B5EF4-FFF2-40B4-BE49-F238E27FC236}">
                  <a16:creationId xmlns:a16="http://schemas.microsoft.com/office/drawing/2014/main" id="{BA0698F3-A27F-42BD-8F82-89A5ABF8FA9D}"/>
                </a:ext>
              </a:extLst>
            </p:cNvPr>
            <p:cNvCxnSpPr>
              <a:cxnSpLocks/>
            </p:cNvCxnSpPr>
            <p:nvPr/>
          </p:nvCxnSpPr>
          <p:spPr>
            <a:xfrm flipH="1">
              <a:off x="10283140" y="4733339"/>
              <a:ext cx="128368" cy="17418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直接连接符 82">
              <a:extLst>
                <a:ext uri="{FF2B5EF4-FFF2-40B4-BE49-F238E27FC236}">
                  <a16:creationId xmlns:a16="http://schemas.microsoft.com/office/drawing/2014/main" id="{CA429820-8039-4CD3-ABFA-5E46DB45A744}"/>
                </a:ext>
              </a:extLst>
            </p:cNvPr>
            <p:cNvCxnSpPr>
              <a:cxnSpLocks/>
            </p:cNvCxnSpPr>
            <p:nvPr/>
          </p:nvCxnSpPr>
          <p:spPr>
            <a:xfrm flipH="1">
              <a:off x="10474409" y="4733339"/>
              <a:ext cx="128368" cy="17418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直接连接符 83">
              <a:extLst>
                <a:ext uri="{FF2B5EF4-FFF2-40B4-BE49-F238E27FC236}">
                  <a16:creationId xmlns:a16="http://schemas.microsoft.com/office/drawing/2014/main" id="{EA64F1A0-705D-4632-B4DE-76FFDA7A2856}"/>
                </a:ext>
              </a:extLst>
            </p:cNvPr>
            <p:cNvCxnSpPr>
              <a:cxnSpLocks/>
            </p:cNvCxnSpPr>
            <p:nvPr/>
          </p:nvCxnSpPr>
          <p:spPr>
            <a:xfrm flipH="1">
              <a:off x="10662759" y="4733339"/>
              <a:ext cx="128368" cy="17418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直接连接符 84">
              <a:extLst>
                <a:ext uri="{FF2B5EF4-FFF2-40B4-BE49-F238E27FC236}">
                  <a16:creationId xmlns:a16="http://schemas.microsoft.com/office/drawing/2014/main" id="{09271541-5F29-440F-A7E9-635519A6F94A}"/>
                </a:ext>
              </a:extLst>
            </p:cNvPr>
            <p:cNvCxnSpPr>
              <a:cxnSpLocks/>
            </p:cNvCxnSpPr>
            <p:nvPr/>
          </p:nvCxnSpPr>
          <p:spPr>
            <a:xfrm flipH="1">
              <a:off x="10854326" y="4733339"/>
              <a:ext cx="128368" cy="17418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直接连接符 85">
              <a:extLst>
                <a:ext uri="{FF2B5EF4-FFF2-40B4-BE49-F238E27FC236}">
                  <a16:creationId xmlns:a16="http://schemas.microsoft.com/office/drawing/2014/main" id="{084700FF-8F50-4F26-9C45-B4B5FA1D3229}"/>
                </a:ext>
              </a:extLst>
            </p:cNvPr>
            <p:cNvCxnSpPr>
              <a:cxnSpLocks/>
            </p:cNvCxnSpPr>
            <p:nvPr/>
          </p:nvCxnSpPr>
          <p:spPr>
            <a:xfrm flipH="1">
              <a:off x="11045595" y="4733339"/>
              <a:ext cx="128368" cy="17418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直接连接符 86">
              <a:extLst>
                <a:ext uri="{FF2B5EF4-FFF2-40B4-BE49-F238E27FC236}">
                  <a16:creationId xmlns:a16="http://schemas.microsoft.com/office/drawing/2014/main" id="{0C518935-A774-45B9-BF1A-ABA7A12D51A1}"/>
                </a:ext>
              </a:extLst>
            </p:cNvPr>
            <p:cNvCxnSpPr>
              <a:cxnSpLocks/>
            </p:cNvCxnSpPr>
            <p:nvPr/>
          </p:nvCxnSpPr>
          <p:spPr>
            <a:xfrm flipH="1">
              <a:off x="11235863" y="4732507"/>
              <a:ext cx="128368" cy="17418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直接连接符 87">
              <a:extLst>
                <a:ext uri="{FF2B5EF4-FFF2-40B4-BE49-F238E27FC236}">
                  <a16:creationId xmlns:a16="http://schemas.microsoft.com/office/drawing/2014/main" id="{07DC1247-332B-4034-911F-79A0CB790344}"/>
                </a:ext>
              </a:extLst>
            </p:cNvPr>
            <p:cNvCxnSpPr>
              <a:cxnSpLocks/>
            </p:cNvCxnSpPr>
            <p:nvPr/>
          </p:nvCxnSpPr>
          <p:spPr>
            <a:xfrm flipH="1">
              <a:off x="2031717" y="4920153"/>
              <a:ext cx="128368" cy="17418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 name="直接连接符 88">
              <a:extLst>
                <a:ext uri="{FF2B5EF4-FFF2-40B4-BE49-F238E27FC236}">
                  <a16:creationId xmlns:a16="http://schemas.microsoft.com/office/drawing/2014/main" id="{5668D8F6-0600-40C8-9480-FDE2CA6105D9}"/>
                </a:ext>
              </a:extLst>
            </p:cNvPr>
            <p:cNvCxnSpPr>
              <a:cxnSpLocks/>
            </p:cNvCxnSpPr>
            <p:nvPr/>
          </p:nvCxnSpPr>
          <p:spPr>
            <a:xfrm flipH="1">
              <a:off x="2031717" y="5122125"/>
              <a:ext cx="128368" cy="17418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 name="直接连接符 89">
              <a:extLst>
                <a:ext uri="{FF2B5EF4-FFF2-40B4-BE49-F238E27FC236}">
                  <a16:creationId xmlns:a16="http://schemas.microsoft.com/office/drawing/2014/main" id="{460084E0-0384-42CC-954D-3CEEE8D6829E}"/>
                </a:ext>
              </a:extLst>
            </p:cNvPr>
            <p:cNvCxnSpPr>
              <a:cxnSpLocks/>
            </p:cNvCxnSpPr>
            <p:nvPr/>
          </p:nvCxnSpPr>
          <p:spPr>
            <a:xfrm flipH="1">
              <a:off x="2030056" y="5320372"/>
              <a:ext cx="128368" cy="17418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直接连接符 90">
              <a:extLst>
                <a:ext uri="{FF2B5EF4-FFF2-40B4-BE49-F238E27FC236}">
                  <a16:creationId xmlns:a16="http://schemas.microsoft.com/office/drawing/2014/main" id="{3AF463EB-3E72-45DB-8A0A-01B53A576A7E}"/>
                </a:ext>
              </a:extLst>
            </p:cNvPr>
            <p:cNvCxnSpPr>
              <a:cxnSpLocks/>
            </p:cNvCxnSpPr>
            <p:nvPr/>
          </p:nvCxnSpPr>
          <p:spPr>
            <a:xfrm flipH="1">
              <a:off x="2030056" y="5522344"/>
              <a:ext cx="128368" cy="17418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直接连接符 91">
              <a:extLst>
                <a:ext uri="{FF2B5EF4-FFF2-40B4-BE49-F238E27FC236}">
                  <a16:creationId xmlns:a16="http://schemas.microsoft.com/office/drawing/2014/main" id="{F623B5F1-AAA1-42C2-80FE-112012BA3D2A}"/>
                </a:ext>
              </a:extLst>
            </p:cNvPr>
            <p:cNvCxnSpPr>
              <a:cxnSpLocks/>
            </p:cNvCxnSpPr>
            <p:nvPr/>
          </p:nvCxnSpPr>
          <p:spPr>
            <a:xfrm flipH="1">
              <a:off x="10027516" y="5028548"/>
              <a:ext cx="128368" cy="17418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直接连接符 92">
              <a:extLst>
                <a:ext uri="{FF2B5EF4-FFF2-40B4-BE49-F238E27FC236}">
                  <a16:creationId xmlns:a16="http://schemas.microsoft.com/office/drawing/2014/main" id="{AB063273-A2E6-47BE-8C0D-361A3B916879}"/>
                </a:ext>
              </a:extLst>
            </p:cNvPr>
            <p:cNvCxnSpPr>
              <a:cxnSpLocks/>
            </p:cNvCxnSpPr>
            <p:nvPr/>
          </p:nvCxnSpPr>
          <p:spPr>
            <a:xfrm flipH="1">
              <a:off x="10025855" y="5226795"/>
              <a:ext cx="128368" cy="17418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直接连接符 93">
              <a:extLst>
                <a:ext uri="{FF2B5EF4-FFF2-40B4-BE49-F238E27FC236}">
                  <a16:creationId xmlns:a16="http://schemas.microsoft.com/office/drawing/2014/main" id="{F30A0273-9DE3-48C7-8450-D487B6E044CF}"/>
                </a:ext>
              </a:extLst>
            </p:cNvPr>
            <p:cNvCxnSpPr>
              <a:cxnSpLocks/>
            </p:cNvCxnSpPr>
            <p:nvPr/>
          </p:nvCxnSpPr>
          <p:spPr>
            <a:xfrm flipH="1">
              <a:off x="10025855" y="5428767"/>
              <a:ext cx="128368" cy="17418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95" name="组合 94">
            <a:extLst>
              <a:ext uri="{FF2B5EF4-FFF2-40B4-BE49-F238E27FC236}">
                <a16:creationId xmlns:a16="http://schemas.microsoft.com/office/drawing/2014/main" id="{5B6599CB-42F0-42E6-91F4-7C72227D5CC9}"/>
              </a:ext>
            </a:extLst>
          </p:cNvPr>
          <p:cNvGrpSpPr/>
          <p:nvPr/>
        </p:nvGrpSpPr>
        <p:grpSpPr>
          <a:xfrm>
            <a:off x="7746073" y="4975536"/>
            <a:ext cx="289812" cy="313252"/>
            <a:chOff x="4069969" y="3582745"/>
            <a:chExt cx="367344" cy="397055"/>
          </a:xfrm>
        </p:grpSpPr>
        <p:sp>
          <p:nvSpPr>
            <p:cNvPr id="96" name="弧形 95">
              <a:extLst>
                <a:ext uri="{FF2B5EF4-FFF2-40B4-BE49-F238E27FC236}">
                  <a16:creationId xmlns:a16="http://schemas.microsoft.com/office/drawing/2014/main" id="{E68F0D54-E414-48EA-8D14-D4208FBB2BB2}"/>
                </a:ext>
              </a:extLst>
            </p:cNvPr>
            <p:cNvSpPr/>
            <p:nvPr/>
          </p:nvSpPr>
          <p:spPr>
            <a:xfrm rot="18037952">
              <a:off x="4055113" y="3597601"/>
              <a:ext cx="397055" cy="367344"/>
            </a:xfrm>
            <a:prstGeom prst="arc">
              <a:avLst>
                <a:gd name="adj1" fmla="val 16200000"/>
                <a:gd name="adj2" fmla="val 5209725"/>
              </a:avLst>
            </a:prstGeom>
            <a:ln w="28575">
              <a:solidFill>
                <a:srgbClr val="FFC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tx2"/>
                </a:solidFill>
              </a:endParaRPr>
            </a:p>
          </p:txBody>
        </p:sp>
        <p:cxnSp>
          <p:nvCxnSpPr>
            <p:cNvPr id="97" name="直接箭头连接符 96">
              <a:extLst>
                <a:ext uri="{FF2B5EF4-FFF2-40B4-BE49-F238E27FC236}">
                  <a16:creationId xmlns:a16="http://schemas.microsoft.com/office/drawing/2014/main" id="{A6A8DE65-586F-44C5-BEB0-C40A2BB778A9}"/>
                </a:ext>
              </a:extLst>
            </p:cNvPr>
            <p:cNvCxnSpPr>
              <a:cxnSpLocks/>
              <a:stCxn id="96" idx="2"/>
            </p:cNvCxnSpPr>
            <p:nvPr/>
          </p:nvCxnSpPr>
          <p:spPr>
            <a:xfrm flipH="1">
              <a:off x="4374463" y="3865991"/>
              <a:ext cx="42190" cy="78868"/>
            </a:xfrm>
            <a:prstGeom prst="straightConnector1">
              <a:avLst/>
            </a:prstGeom>
            <a:ln w="28575">
              <a:solidFill>
                <a:srgbClr val="FFC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98" name="组合 97">
            <a:extLst>
              <a:ext uri="{FF2B5EF4-FFF2-40B4-BE49-F238E27FC236}">
                <a16:creationId xmlns:a16="http://schemas.microsoft.com/office/drawing/2014/main" id="{F1A68856-5F23-4688-9653-3E3CCCDEDD10}"/>
              </a:ext>
            </a:extLst>
          </p:cNvPr>
          <p:cNvGrpSpPr/>
          <p:nvPr/>
        </p:nvGrpSpPr>
        <p:grpSpPr>
          <a:xfrm flipH="1">
            <a:off x="4044319" y="4954857"/>
            <a:ext cx="265476" cy="313252"/>
            <a:chOff x="4069969" y="3582745"/>
            <a:chExt cx="367344" cy="397055"/>
          </a:xfrm>
        </p:grpSpPr>
        <p:sp>
          <p:nvSpPr>
            <p:cNvPr id="99" name="弧形 98">
              <a:extLst>
                <a:ext uri="{FF2B5EF4-FFF2-40B4-BE49-F238E27FC236}">
                  <a16:creationId xmlns:a16="http://schemas.microsoft.com/office/drawing/2014/main" id="{F6354384-4C06-454C-818A-370F8EEB8EC1}"/>
                </a:ext>
              </a:extLst>
            </p:cNvPr>
            <p:cNvSpPr/>
            <p:nvPr/>
          </p:nvSpPr>
          <p:spPr>
            <a:xfrm rot="18037952">
              <a:off x="4055113" y="3597601"/>
              <a:ext cx="397055" cy="367344"/>
            </a:xfrm>
            <a:prstGeom prst="arc">
              <a:avLst>
                <a:gd name="adj1" fmla="val 16200000"/>
                <a:gd name="adj2" fmla="val 5209725"/>
              </a:avLst>
            </a:prstGeom>
            <a:ln w="28575">
              <a:solidFill>
                <a:srgbClr val="FFC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cxnSp>
          <p:nvCxnSpPr>
            <p:cNvPr id="100" name="直接箭头连接符 99">
              <a:extLst>
                <a:ext uri="{FF2B5EF4-FFF2-40B4-BE49-F238E27FC236}">
                  <a16:creationId xmlns:a16="http://schemas.microsoft.com/office/drawing/2014/main" id="{B897A2A3-8C9B-45AF-9ECD-601C3226761E}"/>
                </a:ext>
              </a:extLst>
            </p:cNvPr>
            <p:cNvCxnSpPr>
              <a:cxnSpLocks/>
              <a:stCxn id="99" idx="2"/>
            </p:cNvCxnSpPr>
            <p:nvPr/>
          </p:nvCxnSpPr>
          <p:spPr>
            <a:xfrm flipH="1">
              <a:off x="4374463" y="3865991"/>
              <a:ext cx="42190" cy="78868"/>
            </a:xfrm>
            <a:prstGeom prst="straightConnector1">
              <a:avLst/>
            </a:prstGeom>
            <a:ln w="28575">
              <a:solidFill>
                <a:srgbClr val="FFC000"/>
              </a:solidFill>
              <a:tailEnd type="triangle"/>
            </a:ln>
          </p:spPr>
          <p:style>
            <a:lnRef idx="1">
              <a:schemeClr val="accent1"/>
            </a:lnRef>
            <a:fillRef idx="0">
              <a:schemeClr val="accent1"/>
            </a:fillRef>
            <a:effectRef idx="0">
              <a:schemeClr val="accent1"/>
            </a:effectRef>
            <a:fontRef idx="minor">
              <a:schemeClr val="tx1"/>
            </a:fontRef>
          </p:style>
        </p:cxnSp>
      </p:grpSp>
      <p:pic>
        <p:nvPicPr>
          <p:cNvPr id="3" name="mode_change2">
            <a:hlinkClick r:id="" action="ppaction://media"/>
            <a:extLst>
              <a:ext uri="{FF2B5EF4-FFF2-40B4-BE49-F238E27FC236}">
                <a16:creationId xmlns:a16="http://schemas.microsoft.com/office/drawing/2014/main" id="{AA1329BE-12F1-4A7D-A160-51F666D2714B}"/>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8"/>
          <a:srcRect l="1571" t="6373" r="10417" b="14834"/>
          <a:stretch/>
        </p:blipFill>
        <p:spPr>
          <a:xfrm flipH="1">
            <a:off x="4475998" y="2169167"/>
            <a:ext cx="3104767" cy="1624292"/>
          </a:xfrm>
          <a:prstGeom prst="rect">
            <a:avLst/>
          </a:prstGeom>
        </p:spPr>
      </p:pic>
      <p:sp>
        <p:nvSpPr>
          <p:cNvPr id="106" name="矩形 105">
            <a:extLst>
              <a:ext uri="{FF2B5EF4-FFF2-40B4-BE49-F238E27FC236}">
                <a16:creationId xmlns:a16="http://schemas.microsoft.com/office/drawing/2014/main" id="{6F570796-D17E-4E7E-A931-3A6089E26DBE}"/>
              </a:ext>
            </a:extLst>
          </p:cNvPr>
          <p:cNvSpPr/>
          <p:nvPr/>
        </p:nvSpPr>
        <p:spPr>
          <a:xfrm>
            <a:off x="-1" y="96478"/>
            <a:ext cx="5431613" cy="361507"/>
          </a:xfrm>
          <a:prstGeom prst="rect">
            <a:avLst/>
          </a:prstGeom>
          <a:gradFill>
            <a:gsLst>
              <a:gs pos="0">
                <a:srgbClr val="00B7CE"/>
              </a:gs>
              <a:gs pos="100000">
                <a:schemeClr val="bg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a:solidFill>
                  <a:schemeClr val="tx1"/>
                </a:solidFill>
              </a:rPr>
              <a:t> Mechanism Design of the Transformable Wheel</a:t>
            </a:r>
            <a:endParaRPr lang="zh-CN" altLang="en-US" dirty="0">
              <a:solidFill>
                <a:schemeClr val="tx1"/>
              </a:solidFill>
            </a:endParaRPr>
          </a:p>
        </p:txBody>
      </p:sp>
      <p:pic>
        <p:nvPicPr>
          <p:cNvPr id="6" name="图片 5">
            <a:extLst>
              <a:ext uri="{FF2B5EF4-FFF2-40B4-BE49-F238E27FC236}">
                <a16:creationId xmlns:a16="http://schemas.microsoft.com/office/drawing/2014/main" id="{1D278753-DD81-40FC-B746-C9EF95B1CBBE}"/>
              </a:ext>
            </a:extLst>
          </p:cNvPr>
          <p:cNvPicPr>
            <a:picLocks noChangeAspect="1"/>
          </p:cNvPicPr>
          <p:nvPr/>
        </p:nvPicPr>
        <p:blipFill>
          <a:blip r:embed="rId9"/>
          <a:stretch>
            <a:fillRect/>
          </a:stretch>
        </p:blipFill>
        <p:spPr>
          <a:xfrm flipH="1">
            <a:off x="8562934" y="3013294"/>
            <a:ext cx="2530059" cy="2719052"/>
          </a:xfrm>
          <a:prstGeom prst="rect">
            <a:avLst/>
          </a:prstGeom>
        </p:spPr>
      </p:pic>
      <p:pic>
        <p:nvPicPr>
          <p:cNvPr id="7" name="图片 6">
            <a:extLst>
              <a:ext uri="{FF2B5EF4-FFF2-40B4-BE49-F238E27FC236}">
                <a16:creationId xmlns:a16="http://schemas.microsoft.com/office/drawing/2014/main" id="{83CE3BCA-29CA-443E-A6EB-3F4FDC1F4BA3}"/>
              </a:ext>
            </a:extLst>
          </p:cNvPr>
          <p:cNvPicPr>
            <a:picLocks noChangeAspect="1"/>
          </p:cNvPicPr>
          <p:nvPr/>
        </p:nvPicPr>
        <p:blipFill>
          <a:blip r:embed="rId10"/>
          <a:stretch>
            <a:fillRect/>
          </a:stretch>
        </p:blipFill>
        <p:spPr>
          <a:xfrm flipH="1">
            <a:off x="1129367" y="3149104"/>
            <a:ext cx="2517866" cy="2523963"/>
          </a:xfrm>
          <a:prstGeom prst="rect">
            <a:avLst/>
          </a:prstGeom>
        </p:spPr>
      </p:pic>
    </p:spTree>
    <p:extLst>
      <p:ext uri="{BB962C8B-B14F-4D97-AF65-F5344CB8AC3E}">
        <p14:creationId xmlns:p14="http://schemas.microsoft.com/office/powerpoint/2010/main" val="2379807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005"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6" presetClass="entr" presetSubtype="21"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barn(inVertical)">
                                      <p:cBhvr>
                                        <p:cTn id="11" dur="500"/>
                                        <p:tgtEl>
                                          <p:spTgt spid="10"/>
                                        </p:tgtEl>
                                      </p:cBhvr>
                                    </p:animEffect>
                                  </p:childTnLst>
                                </p:cTn>
                              </p:par>
                              <p:par>
                                <p:cTn id="12" presetID="16" presetClass="entr" presetSubtype="21" fill="hold" nodeType="with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barn(inVertical)">
                                      <p:cBhvr>
                                        <p:cTn id="14" dur="500"/>
                                        <p:tgtEl>
                                          <p:spTgt spid="12"/>
                                        </p:tgtEl>
                                      </p:cBhvr>
                                    </p:animEffect>
                                  </p:childTnLst>
                                </p:cTn>
                              </p:par>
                              <p:par>
                                <p:cTn id="15" presetID="16" presetClass="entr" presetSubtype="21" fill="hold" grpId="0" nodeType="with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barn(inVertical)">
                                      <p:cBhvr>
                                        <p:cTn id="17" dur="500"/>
                                        <p:tgtEl>
                                          <p:spTgt spid="26"/>
                                        </p:tgtEl>
                                      </p:cBhvr>
                                    </p:animEffect>
                                  </p:childTnLst>
                                </p:cTn>
                              </p:par>
                              <p:par>
                                <p:cTn id="18" presetID="16" presetClass="entr" presetSubtype="21" fill="hold" grpId="0" nodeType="withEffect">
                                  <p:stCondLst>
                                    <p:cond delay="0"/>
                                  </p:stCondLst>
                                  <p:childTnLst>
                                    <p:set>
                                      <p:cBhvr>
                                        <p:cTn id="19" dur="1" fill="hold">
                                          <p:stCondLst>
                                            <p:cond delay="0"/>
                                          </p:stCondLst>
                                        </p:cTn>
                                        <p:tgtEl>
                                          <p:spTgt spid="27"/>
                                        </p:tgtEl>
                                        <p:attrNameLst>
                                          <p:attrName>style.visibility</p:attrName>
                                        </p:attrNameLst>
                                      </p:cBhvr>
                                      <p:to>
                                        <p:strVal val="visible"/>
                                      </p:to>
                                    </p:set>
                                    <p:animEffect transition="in" filter="barn(inVertical)">
                                      <p:cBhvr>
                                        <p:cTn id="20" dur="500"/>
                                        <p:tgtEl>
                                          <p:spTgt spid="27"/>
                                        </p:tgtEl>
                                      </p:cBhvr>
                                    </p:animEffect>
                                  </p:childTnLst>
                                </p:cTn>
                              </p:par>
                              <p:par>
                                <p:cTn id="21" presetID="16" presetClass="entr" presetSubtype="21" fill="hold" grpId="0" nodeType="withEffect" nodePh="1">
                                  <p:stCondLst>
                                    <p:cond delay="0"/>
                                  </p:stCondLst>
                                  <p:endCondLst>
                                    <p:cond evt="begin" delay="0">
                                      <p:tn val="21"/>
                                    </p:cond>
                                  </p:endCondLst>
                                  <p:childTnLst>
                                    <p:set>
                                      <p:cBhvr>
                                        <p:cTn id="22" dur="1" fill="hold">
                                          <p:stCondLst>
                                            <p:cond delay="0"/>
                                          </p:stCondLst>
                                        </p:cTn>
                                        <p:tgtEl>
                                          <p:spTgt spid="30"/>
                                        </p:tgtEl>
                                        <p:attrNameLst>
                                          <p:attrName>style.visibility</p:attrName>
                                        </p:attrNameLst>
                                      </p:cBhvr>
                                      <p:to>
                                        <p:strVal val="visible"/>
                                      </p:to>
                                    </p:set>
                                    <p:animEffect transition="in" filter="barn(inVertical)">
                                      <p:cBhvr>
                                        <p:cTn id="23" dur="500"/>
                                        <p:tgtEl>
                                          <p:spTgt spid="30"/>
                                        </p:tgtEl>
                                      </p:cBhvr>
                                    </p:animEffect>
                                  </p:childTnLst>
                                </p:cTn>
                              </p:par>
                              <p:par>
                                <p:cTn id="24" presetID="16" presetClass="entr" presetSubtype="21" fill="hold" grpId="0" nodeType="withEffect">
                                  <p:stCondLst>
                                    <p:cond delay="0"/>
                                  </p:stCondLst>
                                  <p:childTnLst>
                                    <p:set>
                                      <p:cBhvr>
                                        <p:cTn id="25" dur="1" fill="hold">
                                          <p:stCondLst>
                                            <p:cond delay="0"/>
                                          </p:stCondLst>
                                        </p:cTn>
                                        <p:tgtEl>
                                          <p:spTgt spid="31"/>
                                        </p:tgtEl>
                                        <p:attrNameLst>
                                          <p:attrName>style.visibility</p:attrName>
                                        </p:attrNameLst>
                                      </p:cBhvr>
                                      <p:to>
                                        <p:strVal val="visible"/>
                                      </p:to>
                                    </p:set>
                                    <p:animEffect transition="in" filter="barn(inVertical)">
                                      <p:cBhvr>
                                        <p:cTn id="26" dur="500"/>
                                        <p:tgtEl>
                                          <p:spTgt spid="31"/>
                                        </p:tgtEl>
                                      </p:cBhvr>
                                    </p:animEffect>
                                  </p:childTnLst>
                                </p:cTn>
                              </p:par>
                              <p:par>
                                <p:cTn id="27" presetID="16" presetClass="entr" presetSubtype="21" fill="hold" grpId="0" nodeType="withEffect">
                                  <p:stCondLst>
                                    <p:cond delay="0"/>
                                  </p:stCondLst>
                                  <p:childTnLst>
                                    <p:set>
                                      <p:cBhvr>
                                        <p:cTn id="28" dur="1" fill="hold">
                                          <p:stCondLst>
                                            <p:cond delay="0"/>
                                          </p:stCondLst>
                                        </p:cTn>
                                        <p:tgtEl>
                                          <p:spTgt spid="32"/>
                                        </p:tgtEl>
                                        <p:attrNameLst>
                                          <p:attrName>style.visibility</p:attrName>
                                        </p:attrNameLst>
                                      </p:cBhvr>
                                      <p:to>
                                        <p:strVal val="visible"/>
                                      </p:to>
                                    </p:set>
                                    <p:animEffect transition="in" filter="barn(inVertical)">
                                      <p:cBhvr>
                                        <p:cTn id="29" dur="500"/>
                                        <p:tgtEl>
                                          <p:spTgt spid="32"/>
                                        </p:tgtEl>
                                      </p:cBhvr>
                                    </p:animEffect>
                                  </p:childTnLst>
                                </p:cTn>
                              </p:par>
                              <p:par>
                                <p:cTn id="30" presetID="16" presetClass="entr" presetSubtype="21" fill="hold" nodeType="withEffect">
                                  <p:stCondLst>
                                    <p:cond delay="0"/>
                                  </p:stCondLst>
                                  <p:childTnLst>
                                    <p:set>
                                      <p:cBhvr>
                                        <p:cTn id="31" dur="1" fill="hold">
                                          <p:stCondLst>
                                            <p:cond delay="0"/>
                                          </p:stCondLst>
                                        </p:cTn>
                                        <p:tgtEl>
                                          <p:spTgt spid="28"/>
                                        </p:tgtEl>
                                        <p:attrNameLst>
                                          <p:attrName>style.visibility</p:attrName>
                                        </p:attrNameLst>
                                      </p:cBhvr>
                                      <p:to>
                                        <p:strVal val="visible"/>
                                      </p:to>
                                    </p:set>
                                    <p:animEffect transition="in" filter="barn(inVertical)">
                                      <p:cBhvr>
                                        <p:cTn id="32" dur="500"/>
                                        <p:tgtEl>
                                          <p:spTgt spid="28"/>
                                        </p:tgtEl>
                                      </p:cBhvr>
                                    </p:animEffect>
                                  </p:childTnLst>
                                </p:cTn>
                              </p:par>
                              <p:par>
                                <p:cTn id="33" presetID="16" presetClass="entr" presetSubtype="21" fill="hold" nodeType="withEffect">
                                  <p:stCondLst>
                                    <p:cond delay="0"/>
                                  </p:stCondLst>
                                  <p:childTnLst>
                                    <p:set>
                                      <p:cBhvr>
                                        <p:cTn id="34" dur="1" fill="hold">
                                          <p:stCondLst>
                                            <p:cond delay="0"/>
                                          </p:stCondLst>
                                        </p:cTn>
                                        <p:tgtEl>
                                          <p:spTgt spid="29"/>
                                        </p:tgtEl>
                                        <p:attrNameLst>
                                          <p:attrName>style.visibility</p:attrName>
                                        </p:attrNameLst>
                                      </p:cBhvr>
                                      <p:to>
                                        <p:strVal val="visible"/>
                                      </p:to>
                                    </p:set>
                                    <p:animEffect transition="in" filter="barn(inVertical)">
                                      <p:cBhvr>
                                        <p:cTn id="35" dur="500"/>
                                        <p:tgtEl>
                                          <p:spTgt spid="29"/>
                                        </p:tgtEl>
                                      </p:cBhvr>
                                    </p:animEffect>
                                  </p:childTnLst>
                                </p:cTn>
                              </p:par>
                              <p:par>
                                <p:cTn id="36" presetID="16" presetClass="entr" presetSubtype="21" fill="hold" nodeType="withEffect">
                                  <p:stCondLst>
                                    <p:cond delay="0"/>
                                  </p:stCondLst>
                                  <p:childTnLst>
                                    <p:set>
                                      <p:cBhvr>
                                        <p:cTn id="37" dur="1" fill="hold">
                                          <p:stCondLst>
                                            <p:cond delay="0"/>
                                          </p:stCondLst>
                                        </p:cTn>
                                        <p:tgtEl>
                                          <p:spTgt spid="95"/>
                                        </p:tgtEl>
                                        <p:attrNameLst>
                                          <p:attrName>style.visibility</p:attrName>
                                        </p:attrNameLst>
                                      </p:cBhvr>
                                      <p:to>
                                        <p:strVal val="visible"/>
                                      </p:to>
                                    </p:set>
                                    <p:animEffect transition="in" filter="barn(inVertical)">
                                      <p:cBhvr>
                                        <p:cTn id="38" dur="500"/>
                                        <p:tgtEl>
                                          <p:spTgt spid="95"/>
                                        </p:tgtEl>
                                      </p:cBhvr>
                                    </p:animEffect>
                                  </p:childTnLst>
                                </p:cTn>
                              </p:par>
                              <p:par>
                                <p:cTn id="39" presetID="16" presetClass="entr" presetSubtype="21" fill="hold" nodeType="withEffect">
                                  <p:stCondLst>
                                    <p:cond delay="0"/>
                                  </p:stCondLst>
                                  <p:childTnLst>
                                    <p:set>
                                      <p:cBhvr>
                                        <p:cTn id="40" dur="1" fill="hold">
                                          <p:stCondLst>
                                            <p:cond delay="0"/>
                                          </p:stCondLst>
                                        </p:cTn>
                                        <p:tgtEl>
                                          <p:spTgt spid="98"/>
                                        </p:tgtEl>
                                        <p:attrNameLst>
                                          <p:attrName>style.visibility</p:attrName>
                                        </p:attrNameLst>
                                      </p:cBhvr>
                                      <p:to>
                                        <p:strVal val="visible"/>
                                      </p:to>
                                    </p:set>
                                    <p:animEffect transition="in" filter="barn(inVertical)">
                                      <p:cBhvr>
                                        <p:cTn id="41" dur="500"/>
                                        <p:tgtEl>
                                          <p:spTgt spid="98"/>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4" fill="hold" grpId="0" nodeType="clickEffect">
                                  <p:stCondLst>
                                    <p:cond delay="0"/>
                                  </p:stCondLst>
                                  <p:childTnLst>
                                    <p:set>
                                      <p:cBhvr>
                                        <p:cTn id="45" dur="1" fill="hold">
                                          <p:stCondLst>
                                            <p:cond delay="0"/>
                                          </p:stCondLst>
                                        </p:cTn>
                                        <p:tgtEl>
                                          <p:spTgt spid="22"/>
                                        </p:tgtEl>
                                        <p:attrNameLst>
                                          <p:attrName>style.visibility</p:attrName>
                                        </p:attrNameLst>
                                      </p:cBhvr>
                                      <p:to>
                                        <p:strVal val="visible"/>
                                      </p:to>
                                    </p:set>
                                    <p:animEffect transition="in" filter="wipe(down)">
                                      <p:cBhvr>
                                        <p:cTn id="46" dur="500"/>
                                        <p:tgtEl>
                                          <p:spTgt spid="22"/>
                                        </p:tgtEl>
                                      </p:cBhvr>
                                    </p:animEffect>
                                  </p:childTnLst>
                                </p:cTn>
                              </p:par>
                              <p:par>
                                <p:cTn id="47" presetID="22" presetClass="entr" presetSubtype="4" fill="hold" nodeType="withEffect">
                                  <p:stCondLst>
                                    <p:cond delay="0"/>
                                  </p:stCondLst>
                                  <p:childTnLst>
                                    <p:set>
                                      <p:cBhvr>
                                        <p:cTn id="48" dur="1" fill="hold">
                                          <p:stCondLst>
                                            <p:cond delay="0"/>
                                          </p:stCondLst>
                                        </p:cTn>
                                        <p:tgtEl>
                                          <p:spTgt spid="7"/>
                                        </p:tgtEl>
                                        <p:attrNameLst>
                                          <p:attrName>style.visibility</p:attrName>
                                        </p:attrNameLst>
                                      </p:cBhvr>
                                      <p:to>
                                        <p:strVal val="visible"/>
                                      </p:to>
                                    </p:set>
                                    <p:animEffect transition="in" filter="wipe(down)">
                                      <p:cBhvr>
                                        <p:cTn id="49" dur="500"/>
                                        <p:tgtEl>
                                          <p:spTgt spid="7"/>
                                        </p:tgtEl>
                                      </p:cBhvr>
                                    </p:animEffect>
                                  </p:childTnLst>
                                </p:cTn>
                              </p:par>
                              <p:par>
                                <p:cTn id="50" presetID="22" presetClass="entr" presetSubtype="4" fill="hold" grpId="0" nodeType="withEffect">
                                  <p:stCondLst>
                                    <p:cond delay="0"/>
                                  </p:stCondLst>
                                  <p:childTnLst>
                                    <p:set>
                                      <p:cBhvr>
                                        <p:cTn id="51" dur="1" fill="hold">
                                          <p:stCondLst>
                                            <p:cond delay="0"/>
                                          </p:stCondLst>
                                        </p:cTn>
                                        <p:tgtEl>
                                          <p:spTgt spid="23"/>
                                        </p:tgtEl>
                                        <p:attrNameLst>
                                          <p:attrName>style.visibility</p:attrName>
                                        </p:attrNameLst>
                                      </p:cBhvr>
                                      <p:to>
                                        <p:strVal val="visible"/>
                                      </p:to>
                                    </p:set>
                                    <p:animEffect transition="in" filter="wipe(down)">
                                      <p:cBhvr>
                                        <p:cTn id="52" dur="500"/>
                                        <p:tgtEl>
                                          <p:spTgt spid="23"/>
                                        </p:tgtEl>
                                      </p:cBhvr>
                                    </p:animEffect>
                                  </p:childTnLst>
                                </p:cTn>
                              </p:par>
                              <p:par>
                                <p:cTn id="53" presetID="22" presetClass="entr" presetSubtype="4" fill="hold" nodeType="withEffect">
                                  <p:stCondLst>
                                    <p:cond delay="0"/>
                                  </p:stCondLst>
                                  <p:childTnLst>
                                    <p:set>
                                      <p:cBhvr>
                                        <p:cTn id="54" dur="1" fill="hold">
                                          <p:stCondLst>
                                            <p:cond delay="0"/>
                                          </p:stCondLst>
                                        </p:cTn>
                                        <p:tgtEl>
                                          <p:spTgt spid="6"/>
                                        </p:tgtEl>
                                        <p:attrNameLst>
                                          <p:attrName>style.visibility</p:attrName>
                                        </p:attrNameLst>
                                      </p:cBhvr>
                                      <p:to>
                                        <p:strVal val="visible"/>
                                      </p:to>
                                    </p:set>
                                    <p:animEffect transition="in" filter="wipe(down)">
                                      <p:cBhvr>
                                        <p:cTn id="5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56" repeatCount="indefinite" fill="remove" display="0">
                  <p:stCondLst>
                    <p:cond delay="indefinite"/>
                  </p:stCondLst>
                </p:cTn>
                <p:tgtEl>
                  <p:spTgt spid="3"/>
                </p:tgtEl>
              </p:cMediaNode>
            </p:video>
            <p:seq concurrent="1" nextAc="seek">
              <p:cTn id="57" restart="whenNotActive" fill="hold" evtFilter="cancelBubble" nodeType="interactiveSeq">
                <p:stCondLst>
                  <p:cond evt="onClick" delay="0">
                    <p:tgtEl>
                      <p:spTgt spid="3"/>
                    </p:tgtEl>
                  </p:cond>
                </p:stCondLst>
                <p:endSync evt="end" delay="0">
                  <p:rtn val="all"/>
                </p:endSync>
                <p:childTnLst>
                  <p:par>
                    <p:cTn id="58" fill="hold">
                      <p:stCondLst>
                        <p:cond delay="0"/>
                      </p:stCondLst>
                      <p:childTnLst>
                        <p:par>
                          <p:cTn id="59" fill="hold">
                            <p:stCondLst>
                              <p:cond delay="0"/>
                            </p:stCondLst>
                            <p:childTnLst>
                              <p:par>
                                <p:cTn id="60" presetID="2" presetClass="mediacall" presetSubtype="0" fill="hold" nodeType="clickEffect">
                                  <p:stCondLst>
                                    <p:cond delay="0"/>
                                  </p:stCondLst>
                                  <p:childTnLst>
                                    <p:cmd type="call" cmd="togglePause">
                                      <p:cBhvr>
                                        <p:cTn id="61" dur="1" fill="hold"/>
                                        <p:tgtEl>
                                          <p:spTgt spid="3"/>
                                        </p:tgtEl>
                                      </p:cBhvr>
                                    </p:cmd>
                                  </p:childTnLst>
                                </p:cTn>
                              </p:par>
                            </p:childTnLst>
                          </p:cTn>
                        </p:par>
                      </p:childTnLst>
                    </p:cTn>
                  </p:par>
                </p:childTnLst>
              </p:cTn>
              <p:nextCondLst>
                <p:cond evt="onClick" delay="0">
                  <p:tgtEl>
                    <p:spTgt spid="3"/>
                  </p:tgtEl>
                </p:cond>
              </p:nextCondLst>
            </p:seq>
          </p:childTnLst>
        </p:cTn>
      </p:par>
    </p:tnLst>
    <p:bldLst>
      <p:bldP spid="22" grpId="0"/>
      <p:bldP spid="23" grpId="0"/>
      <p:bldP spid="26" grpId="0" animBg="1"/>
      <p:bldP spid="27" grpId="0" animBg="1"/>
      <p:bldP spid="30" grpId="0"/>
      <p:bldP spid="31" grpId="0"/>
      <p:bldP spid="3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a:extLst>
              <a:ext uri="{FF2B5EF4-FFF2-40B4-BE49-F238E27FC236}">
                <a16:creationId xmlns:a16="http://schemas.microsoft.com/office/drawing/2014/main" id="{BFE9E755-9BEF-4DBC-92FF-00801BF567A4}"/>
              </a:ext>
            </a:extLst>
          </p:cNvPr>
          <p:cNvPicPr>
            <a:picLocks noChangeAspect="1"/>
          </p:cNvPicPr>
          <p:nvPr/>
        </p:nvPicPr>
        <p:blipFill>
          <a:blip r:embed="rId3"/>
          <a:stretch>
            <a:fillRect/>
          </a:stretch>
        </p:blipFill>
        <p:spPr>
          <a:xfrm>
            <a:off x="7782558" y="3604437"/>
            <a:ext cx="2834132" cy="2636026"/>
          </a:xfrm>
          <a:prstGeom prst="rect">
            <a:avLst/>
          </a:prstGeom>
        </p:spPr>
      </p:pic>
      <p:sp>
        <p:nvSpPr>
          <p:cNvPr id="2" name="标题 1">
            <a:extLst>
              <a:ext uri="{FF2B5EF4-FFF2-40B4-BE49-F238E27FC236}">
                <a16:creationId xmlns:a16="http://schemas.microsoft.com/office/drawing/2014/main" id="{06C1E9F1-20C6-4CAA-A029-727B18E2FE15}"/>
              </a:ext>
            </a:extLst>
          </p:cNvPr>
          <p:cNvSpPr>
            <a:spLocks noGrp="1"/>
          </p:cNvSpPr>
          <p:nvPr>
            <p:ph type="title"/>
          </p:nvPr>
        </p:nvSpPr>
        <p:spPr/>
        <p:txBody>
          <a:bodyPr/>
          <a:lstStyle/>
          <a:p>
            <a:pPr marL="457200" indent="-457200">
              <a:buFont typeface="Wingdings" panose="05000000000000000000" pitchFamily="2" charset="2"/>
              <a:buChar char="Ø"/>
            </a:pPr>
            <a:r>
              <a:rPr lang="en-US" altLang="zh-CN" dirty="0"/>
              <a:t>Concept of the transformable wheel mechanism</a:t>
            </a:r>
            <a:endParaRPr lang="zh-CN" altLang="en-US" dirty="0"/>
          </a:p>
        </p:txBody>
      </p:sp>
      <p:sp>
        <p:nvSpPr>
          <p:cNvPr id="4" name="灯片编号占位符 3">
            <a:extLst>
              <a:ext uri="{FF2B5EF4-FFF2-40B4-BE49-F238E27FC236}">
                <a16:creationId xmlns:a16="http://schemas.microsoft.com/office/drawing/2014/main" id="{536891C0-8B86-48B0-B79E-5B24581FD06E}"/>
              </a:ext>
            </a:extLst>
          </p:cNvPr>
          <p:cNvSpPr>
            <a:spLocks noGrp="1"/>
          </p:cNvSpPr>
          <p:nvPr>
            <p:ph type="sldNum" sz="quarter" idx="12"/>
          </p:nvPr>
        </p:nvSpPr>
        <p:spPr/>
        <p:txBody>
          <a:bodyPr/>
          <a:lstStyle/>
          <a:p>
            <a:fld id="{5DD3DB80-B894-403A-B48E-6FDC1A72010E}" type="slidenum">
              <a:rPr lang="zh-CN" altLang="en-US" smtClean="0"/>
              <a:pPr/>
              <a:t>6</a:t>
            </a:fld>
            <a:endParaRPr lang="zh-CN" altLang="en-US" dirty="0"/>
          </a:p>
        </p:txBody>
      </p:sp>
      <p:sp>
        <p:nvSpPr>
          <p:cNvPr id="8" name="箭头: 左右 7">
            <a:extLst>
              <a:ext uri="{FF2B5EF4-FFF2-40B4-BE49-F238E27FC236}">
                <a16:creationId xmlns:a16="http://schemas.microsoft.com/office/drawing/2014/main" id="{99C6C5B8-2C23-4482-9ABD-00BD0C7AD7D6}"/>
              </a:ext>
            </a:extLst>
          </p:cNvPr>
          <p:cNvSpPr/>
          <p:nvPr/>
        </p:nvSpPr>
        <p:spPr>
          <a:xfrm rot="19986653">
            <a:off x="2806605" y="2489043"/>
            <a:ext cx="1341553" cy="493295"/>
          </a:xfrm>
          <a:prstGeom prst="leftRightArrow">
            <a:avLst/>
          </a:prstGeom>
          <a:solidFill>
            <a:srgbClr val="4276A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箭头: 左右 8">
            <a:extLst>
              <a:ext uri="{FF2B5EF4-FFF2-40B4-BE49-F238E27FC236}">
                <a16:creationId xmlns:a16="http://schemas.microsoft.com/office/drawing/2014/main" id="{FE59325E-8C9D-4359-B2F0-419DFABC30A2}"/>
              </a:ext>
            </a:extLst>
          </p:cNvPr>
          <p:cNvSpPr/>
          <p:nvPr/>
        </p:nvSpPr>
        <p:spPr>
          <a:xfrm rot="1265824">
            <a:off x="2811902" y="4099778"/>
            <a:ext cx="1326481" cy="493295"/>
          </a:xfrm>
          <a:prstGeom prst="leftRightArrow">
            <a:avLst/>
          </a:prstGeom>
          <a:solidFill>
            <a:srgbClr val="4276A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1" name="图片 10">
            <a:extLst>
              <a:ext uri="{FF2B5EF4-FFF2-40B4-BE49-F238E27FC236}">
                <a16:creationId xmlns:a16="http://schemas.microsoft.com/office/drawing/2014/main" id="{320446DF-9EA6-4080-8E53-B82AF89EEF07}"/>
              </a:ext>
            </a:extLst>
          </p:cNvPr>
          <p:cNvPicPr>
            <a:picLocks noChangeAspect="1"/>
          </p:cNvPicPr>
          <p:nvPr/>
        </p:nvPicPr>
        <p:blipFill>
          <a:blip r:embed="rId4"/>
          <a:stretch>
            <a:fillRect/>
          </a:stretch>
        </p:blipFill>
        <p:spPr>
          <a:xfrm>
            <a:off x="607884" y="2265773"/>
            <a:ext cx="2280905" cy="2326453"/>
          </a:xfrm>
          <a:prstGeom prst="rect">
            <a:avLst/>
          </a:prstGeom>
        </p:spPr>
      </p:pic>
      <p:pic>
        <p:nvPicPr>
          <p:cNvPr id="15" name="图片 14">
            <a:extLst>
              <a:ext uri="{FF2B5EF4-FFF2-40B4-BE49-F238E27FC236}">
                <a16:creationId xmlns:a16="http://schemas.microsoft.com/office/drawing/2014/main" id="{060C7C2A-C6B4-40BD-A2C7-6D4EFD726D4B}"/>
              </a:ext>
            </a:extLst>
          </p:cNvPr>
          <p:cNvPicPr>
            <a:picLocks noChangeAspect="1"/>
          </p:cNvPicPr>
          <p:nvPr/>
        </p:nvPicPr>
        <p:blipFill>
          <a:blip r:embed="rId5"/>
          <a:stretch>
            <a:fillRect/>
          </a:stretch>
        </p:blipFill>
        <p:spPr>
          <a:xfrm>
            <a:off x="4374397" y="4023051"/>
            <a:ext cx="2131232" cy="1792255"/>
          </a:xfrm>
          <a:prstGeom prst="rect">
            <a:avLst/>
          </a:prstGeom>
        </p:spPr>
      </p:pic>
      <p:pic>
        <p:nvPicPr>
          <p:cNvPr id="16" name="图片 15">
            <a:extLst>
              <a:ext uri="{FF2B5EF4-FFF2-40B4-BE49-F238E27FC236}">
                <a16:creationId xmlns:a16="http://schemas.microsoft.com/office/drawing/2014/main" id="{1FC24528-1256-4AEA-A73A-B98DA767183F}"/>
              </a:ext>
            </a:extLst>
          </p:cNvPr>
          <p:cNvPicPr>
            <a:picLocks noChangeAspect="1"/>
          </p:cNvPicPr>
          <p:nvPr/>
        </p:nvPicPr>
        <p:blipFill>
          <a:blip r:embed="rId6"/>
          <a:stretch>
            <a:fillRect/>
          </a:stretch>
        </p:blipFill>
        <p:spPr>
          <a:xfrm>
            <a:off x="3920747" y="946104"/>
            <a:ext cx="2958014" cy="3014070"/>
          </a:xfrm>
          <a:prstGeom prst="rect">
            <a:avLst/>
          </a:prstGeom>
        </p:spPr>
      </p:pic>
      <p:pic>
        <p:nvPicPr>
          <p:cNvPr id="18" name="图片 17">
            <a:extLst>
              <a:ext uri="{FF2B5EF4-FFF2-40B4-BE49-F238E27FC236}">
                <a16:creationId xmlns:a16="http://schemas.microsoft.com/office/drawing/2014/main" id="{68BFCE7C-2B33-44B8-8B89-F5B64324F6E2}"/>
              </a:ext>
            </a:extLst>
          </p:cNvPr>
          <p:cNvPicPr>
            <a:picLocks noChangeAspect="1"/>
          </p:cNvPicPr>
          <p:nvPr/>
        </p:nvPicPr>
        <p:blipFill>
          <a:blip r:embed="rId7"/>
          <a:stretch>
            <a:fillRect/>
          </a:stretch>
        </p:blipFill>
        <p:spPr>
          <a:xfrm>
            <a:off x="7850761" y="926579"/>
            <a:ext cx="2834133" cy="2589668"/>
          </a:xfrm>
          <a:prstGeom prst="rect">
            <a:avLst/>
          </a:prstGeom>
        </p:spPr>
      </p:pic>
      <p:pic>
        <p:nvPicPr>
          <p:cNvPr id="3" name="图片 2">
            <a:extLst>
              <a:ext uri="{FF2B5EF4-FFF2-40B4-BE49-F238E27FC236}">
                <a16:creationId xmlns:a16="http://schemas.microsoft.com/office/drawing/2014/main" id="{E049D895-6148-45B2-A664-5FBAA48191CD}"/>
              </a:ext>
            </a:extLst>
          </p:cNvPr>
          <p:cNvPicPr>
            <a:picLocks noChangeAspect="1"/>
          </p:cNvPicPr>
          <p:nvPr/>
        </p:nvPicPr>
        <p:blipFill>
          <a:blip r:embed="rId8"/>
          <a:stretch>
            <a:fillRect/>
          </a:stretch>
        </p:blipFill>
        <p:spPr>
          <a:xfrm>
            <a:off x="5440013" y="3633134"/>
            <a:ext cx="1250710" cy="964725"/>
          </a:xfrm>
          <a:prstGeom prst="rect">
            <a:avLst/>
          </a:prstGeom>
        </p:spPr>
      </p:pic>
      <p:sp>
        <p:nvSpPr>
          <p:cNvPr id="5" name="箭头: 右 4">
            <a:extLst>
              <a:ext uri="{FF2B5EF4-FFF2-40B4-BE49-F238E27FC236}">
                <a16:creationId xmlns:a16="http://schemas.microsoft.com/office/drawing/2014/main" id="{B1C924CD-CEF1-4C96-8BBC-C87F9F1D816E}"/>
              </a:ext>
            </a:extLst>
          </p:cNvPr>
          <p:cNvSpPr/>
          <p:nvPr/>
        </p:nvSpPr>
        <p:spPr>
          <a:xfrm>
            <a:off x="6600051" y="2008427"/>
            <a:ext cx="1250710" cy="606898"/>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箭头: 右 22">
            <a:extLst>
              <a:ext uri="{FF2B5EF4-FFF2-40B4-BE49-F238E27FC236}">
                <a16:creationId xmlns:a16="http://schemas.microsoft.com/office/drawing/2014/main" id="{06E7E28D-219E-4B96-8905-A015B9962F34}"/>
              </a:ext>
            </a:extLst>
          </p:cNvPr>
          <p:cNvSpPr/>
          <p:nvPr/>
        </p:nvSpPr>
        <p:spPr>
          <a:xfrm>
            <a:off x="6600051" y="4510744"/>
            <a:ext cx="1250710" cy="606898"/>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2" name="图片 21">
            <a:extLst>
              <a:ext uri="{FF2B5EF4-FFF2-40B4-BE49-F238E27FC236}">
                <a16:creationId xmlns:a16="http://schemas.microsoft.com/office/drawing/2014/main" id="{832201A1-D676-419D-92FC-B65E495EF2A2}"/>
              </a:ext>
            </a:extLst>
          </p:cNvPr>
          <p:cNvPicPr>
            <a:picLocks noChangeAspect="1"/>
          </p:cNvPicPr>
          <p:nvPr/>
        </p:nvPicPr>
        <p:blipFill>
          <a:blip r:embed="rId9"/>
          <a:stretch>
            <a:fillRect/>
          </a:stretch>
        </p:blipFill>
        <p:spPr>
          <a:xfrm>
            <a:off x="5244218" y="1008981"/>
            <a:ext cx="1415131" cy="902883"/>
          </a:xfrm>
          <a:prstGeom prst="rect">
            <a:avLst/>
          </a:prstGeom>
        </p:spPr>
      </p:pic>
      <p:pic>
        <p:nvPicPr>
          <p:cNvPr id="25" name="图片 24">
            <a:extLst>
              <a:ext uri="{FF2B5EF4-FFF2-40B4-BE49-F238E27FC236}">
                <a16:creationId xmlns:a16="http://schemas.microsoft.com/office/drawing/2014/main" id="{92855E14-9ABC-413D-B5C1-B5D058035247}"/>
              </a:ext>
            </a:extLst>
          </p:cNvPr>
          <p:cNvPicPr>
            <a:picLocks noChangeAspect="1"/>
          </p:cNvPicPr>
          <p:nvPr/>
        </p:nvPicPr>
        <p:blipFill>
          <a:blip r:embed="rId10"/>
          <a:stretch>
            <a:fillRect/>
          </a:stretch>
        </p:blipFill>
        <p:spPr>
          <a:xfrm>
            <a:off x="9365980" y="3713132"/>
            <a:ext cx="1250710" cy="961792"/>
          </a:xfrm>
          <a:prstGeom prst="rect">
            <a:avLst/>
          </a:prstGeom>
        </p:spPr>
      </p:pic>
      <p:pic>
        <p:nvPicPr>
          <p:cNvPr id="26" name="图片 25">
            <a:extLst>
              <a:ext uri="{FF2B5EF4-FFF2-40B4-BE49-F238E27FC236}">
                <a16:creationId xmlns:a16="http://schemas.microsoft.com/office/drawing/2014/main" id="{27F821A3-7ACD-45B4-881F-BAA1001CE9ED}"/>
              </a:ext>
            </a:extLst>
          </p:cNvPr>
          <p:cNvPicPr>
            <a:picLocks noChangeAspect="1"/>
          </p:cNvPicPr>
          <p:nvPr/>
        </p:nvPicPr>
        <p:blipFill>
          <a:blip r:embed="rId11"/>
          <a:stretch>
            <a:fillRect/>
          </a:stretch>
        </p:blipFill>
        <p:spPr>
          <a:xfrm>
            <a:off x="9123511" y="1011670"/>
            <a:ext cx="1370255" cy="928357"/>
          </a:xfrm>
          <a:prstGeom prst="rect">
            <a:avLst/>
          </a:prstGeom>
        </p:spPr>
      </p:pic>
      <p:sp>
        <p:nvSpPr>
          <p:cNvPr id="20" name="矩形 19">
            <a:extLst>
              <a:ext uri="{FF2B5EF4-FFF2-40B4-BE49-F238E27FC236}">
                <a16:creationId xmlns:a16="http://schemas.microsoft.com/office/drawing/2014/main" id="{26495CF1-77B0-4B45-AB04-D2083D69771E}"/>
              </a:ext>
            </a:extLst>
          </p:cNvPr>
          <p:cNvSpPr/>
          <p:nvPr/>
        </p:nvSpPr>
        <p:spPr>
          <a:xfrm>
            <a:off x="-1" y="96478"/>
            <a:ext cx="5431613" cy="361507"/>
          </a:xfrm>
          <a:prstGeom prst="rect">
            <a:avLst/>
          </a:prstGeom>
          <a:gradFill>
            <a:gsLst>
              <a:gs pos="0">
                <a:srgbClr val="00B7CE"/>
              </a:gs>
              <a:gs pos="100000">
                <a:schemeClr val="bg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a:solidFill>
                  <a:schemeClr val="tx1"/>
                </a:solidFill>
              </a:rPr>
              <a:t> Mechanism Design of the Transformable Wheel</a:t>
            </a:r>
            <a:endParaRPr lang="zh-CN" altLang="en-US" dirty="0">
              <a:solidFill>
                <a:schemeClr val="tx1"/>
              </a:solidFill>
            </a:endParaRPr>
          </a:p>
        </p:txBody>
      </p:sp>
      <p:sp>
        <p:nvSpPr>
          <p:cNvPr id="6" name="文本框 5">
            <a:extLst>
              <a:ext uri="{FF2B5EF4-FFF2-40B4-BE49-F238E27FC236}">
                <a16:creationId xmlns:a16="http://schemas.microsoft.com/office/drawing/2014/main" id="{1F0CD467-C888-4446-8DF1-582D6661B9D3}"/>
              </a:ext>
            </a:extLst>
          </p:cNvPr>
          <p:cNvSpPr txBox="1"/>
          <p:nvPr/>
        </p:nvSpPr>
        <p:spPr>
          <a:xfrm rot="20217356">
            <a:off x="3039376" y="2306572"/>
            <a:ext cx="569387" cy="369332"/>
          </a:xfrm>
          <a:prstGeom prst="rect">
            <a:avLst/>
          </a:prstGeom>
          <a:noFill/>
        </p:spPr>
        <p:txBody>
          <a:bodyPr wrap="none" rtlCol="0">
            <a:spAutoFit/>
          </a:bodyPr>
          <a:lstStyle/>
          <a:p>
            <a:r>
              <a:rPr lang="en-US" altLang="zh-CN" dirty="0"/>
              <a:t>CW</a:t>
            </a:r>
            <a:endParaRPr lang="zh-CN" altLang="en-US" dirty="0"/>
          </a:p>
        </p:txBody>
      </p:sp>
      <p:sp>
        <p:nvSpPr>
          <p:cNvPr id="21" name="文本框 20">
            <a:extLst>
              <a:ext uri="{FF2B5EF4-FFF2-40B4-BE49-F238E27FC236}">
                <a16:creationId xmlns:a16="http://schemas.microsoft.com/office/drawing/2014/main" id="{B4EA61FE-C8AC-49A0-B7DB-109E0D17CECF}"/>
              </a:ext>
            </a:extLst>
          </p:cNvPr>
          <p:cNvSpPr txBox="1"/>
          <p:nvPr/>
        </p:nvSpPr>
        <p:spPr>
          <a:xfrm rot="1265691">
            <a:off x="3195472" y="3853458"/>
            <a:ext cx="736099" cy="369332"/>
          </a:xfrm>
          <a:prstGeom prst="rect">
            <a:avLst/>
          </a:prstGeom>
          <a:noFill/>
        </p:spPr>
        <p:txBody>
          <a:bodyPr wrap="none" rtlCol="0">
            <a:spAutoFit/>
          </a:bodyPr>
          <a:lstStyle/>
          <a:p>
            <a:r>
              <a:rPr lang="en-US" altLang="zh-CN" dirty="0"/>
              <a:t>CCW</a:t>
            </a:r>
            <a:endParaRPr lang="zh-CN" altLang="en-US" dirty="0"/>
          </a:p>
        </p:txBody>
      </p:sp>
    </p:spTree>
    <p:extLst>
      <p:ext uri="{BB962C8B-B14F-4D97-AF65-F5344CB8AC3E}">
        <p14:creationId xmlns:p14="http://schemas.microsoft.com/office/powerpoint/2010/main" val="2506213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barn(inVertical)">
                                      <p:cBhvr>
                                        <p:cTn id="10" dur="500"/>
                                        <p:tgtEl>
                                          <p:spTgt spid="9"/>
                                        </p:tgtEl>
                                      </p:cBhvr>
                                    </p:animEffect>
                                  </p:childTnLst>
                                </p:cTn>
                              </p:par>
                              <p:par>
                                <p:cTn id="11" presetID="16" presetClass="entr" presetSubtype="21"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barn(inVertical)">
                                      <p:cBhvr>
                                        <p:cTn id="13" dur="500"/>
                                        <p:tgtEl>
                                          <p:spTgt spid="15"/>
                                        </p:tgtEl>
                                      </p:cBhvr>
                                    </p:animEffect>
                                  </p:childTnLst>
                                </p:cTn>
                              </p:par>
                              <p:par>
                                <p:cTn id="14" presetID="16" presetClass="entr" presetSubtype="21" fill="hold"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barn(inVertical)">
                                      <p:cBhvr>
                                        <p:cTn id="16" dur="500"/>
                                        <p:tgtEl>
                                          <p:spTgt spid="16"/>
                                        </p:tgtEl>
                                      </p:cBhvr>
                                    </p:animEffect>
                                  </p:childTnLst>
                                </p:cTn>
                              </p:par>
                              <p:par>
                                <p:cTn id="17" presetID="16" presetClass="entr" presetSubtype="21"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barn(inVertical)">
                                      <p:cBhvr>
                                        <p:cTn id="19" dur="500"/>
                                        <p:tgtEl>
                                          <p:spTgt spid="6"/>
                                        </p:tgtEl>
                                      </p:cBhvr>
                                    </p:animEffect>
                                  </p:childTnLst>
                                </p:cTn>
                              </p:par>
                              <p:par>
                                <p:cTn id="20" presetID="16" presetClass="entr" presetSubtype="21" fill="hold" grpId="0" nodeType="with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barn(inVertical)">
                                      <p:cBhvr>
                                        <p:cTn id="22" dur="500"/>
                                        <p:tgtEl>
                                          <p:spTgt spid="21"/>
                                        </p:tgtEl>
                                      </p:cBhvr>
                                    </p:animEffect>
                                  </p:childTnLst>
                                </p:cTn>
                              </p:par>
                              <p:par>
                                <p:cTn id="23" presetID="16" presetClass="entr" presetSubtype="21" fill="hold"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barn(inVertical)">
                                      <p:cBhvr>
                                        <p:cTn id="25" dur="500"/>
                                        <p:tgtEl>
                                          <p:spTgt spid="18"/>
                                        </p:tgtEl>
                                      </p:cBhvr>
                                    </p:animEffect>
                                  </p:childTnLst>
                                </p:cTn>
                              </p:par>
                              <p:par>
                                <p:cTn id="26" presetID="16" presetClass="entr" presetSubtype="21" fill="hold" grpId="0" nodeType="with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barn(inVertical)">
                                      <p:cBhvr>
                                        <p:cTn id="28" dur="500"/>
                                        <p:tgtEl>
                                          <p:spTgt spid="5"/>
                                        </p:tgtEl>
                                      </p:cBhvr>
                                    </p:animEffect>
                                  </p:childTnLst>
                                </p:cTn>
                              </p:par>
                              <p:par>
                                <p:cTn id="29" presetID="16" presetClass="entr" presetSubtype="21" fill="hold" grpId="0" nodeType="withEffect">
                                  <p:stCondLst>
                                    <p:cond delay="0"/>
                                  </p:stCondLst>
                                  <p:childTnLst>
                                    <p:set>
                                      <p:cBhvr>
                                        <p:cTn id="30" dur="1" fill="hold">
                                          <p:stCondLst>
                                            <p:cond delay="0"/>
                                          </p:stCondLst>
                                        </p:cTn>
                                        <p:tgtEl>
                                          <p:spTgt spid="23"/>
                                        </p:tgtEl>
                                        <p:attrNameLst>
                                          <p:attrName>style.visibility</p:attrName>
                                        </p:attrNameLst>
                                      </p:cBhvr>
                                      <p:to>
                                        <p:strVal val="visible"/>
                                      </p:to>
                                    </p:set>
                                    <p:animEffect transition="in" filter="barn(inVertical)">
                                      <p:cBhvr>
                                        <p:cTn id="31" dur="500"/>
                                        <p:tgtEl>
                                          <p:spTgt spid="23"/>
                                        </p:tgtEl>
                                      </p:cBhvr>
                                    </p:animEffect>
                                  </p:childTnLst>
                                </p:cTn>
                              </p:par>
                              <p:par>
                                <p:cTn id="32" presetID="16" presetClass="entr" presetSubtype="21" fill="hold" nodeType="withEffect">
                                  <p:stCondLst>
                                    <p:cond delay="0"/>
                                  </p:stCondLst>
                                  <p:childTnLst>
                                    <p:set>
                                      <p:cBhvr>
                                        <p:cTn id="33" dur="1" fill="hold">
                                          <p:stCondLst>
                                            <p:cond delay="0"/>
                                          </p:stCondLst>
                                        </p:cTn>
                                        <p:tgtEl>
                                          <p:spTgt spid="17"/>
                                        </p:tgtEl>
                                        <p:attrNameLst>
                                          <p:attrName>style.visibility</p:attrName>
                                        </p:attrNameLst>
                                      </p:cBhvr>
                                      <p:to>
                                        <p:strVal val="visible"/>
                                      </p:to>
                                    </p:set>
                                    <p:animEffect transition="in" filter="barn(inVertical)">
                                      <p:cBhvr>
                                        <p:cTn id="34" dur="500"/>
                                        <p:tgtEl>
                                          <p:spTgt spid="17"/>
                                        </p:tgtEl>
                                      </p:cBhvr>
                                    </p:animEffect>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nodeType="clickEffect">
                                  <p:stCondLst>
                                    <p:cond delay="0"/>
                                  </p:stCondLst>
                                  <p:childTnLst>
                                    <p:set>
                                      <p:cBhvr>
                                        <p:cTn id="38" dur="1" fill="hold">
                                          <p:stCondLst>
                                            <p:cond delay="0"/>
                                          </p:stCondLst>
                                        </p:cTn>
                                        <p:tgtEl>
                                          <p:spTgt spid="3"/>
                                        </p:tgtEl>
                                        <p:attrNameLst>
                                          <p:attrName>style.visibility</p:attrName>
                                        </p:attrNameLst>
                                      </p:cBhvr>
                                      <p:to>
                                        <p:strVal val="visible"/>
                                      </p:to>
                                    </p:set>
                                    <p:animEffect transition="in" filter="fade">
                                      <p:cBhvr>
                                        <p:cTn id="39" dur="500"/>
                                        <p:tgtEl>
                                          <p:spTgt spid="3"/>
                                        </p:tgtEl>
                                      </p:cBhvr>
                                    </p:animEffect>
                                    <p:anim calcmode="lin" valueType="num">
                                      <p:cBhvr>
                                        <p:cTn id="40" dur="500" fill="hold"/>
                                        <p:tgtEl>
                                          <p:spTgt spid="3"/>
                                        </p:tgtEl>
                                        <p:attrNameLst>
                                          <p:attrName>ppt_x</p:attrName>
                                        </p:attrNameLst>
                                      </p:cBhvr>
                                      <p:tavLst>
                                        <p:tav tm="0">
                                          <p:val>
                                            <p:strVal val="#ppt_x"/>
                                          </p:val>
                                        </p:tav>
                                        <p:tav tm="100000">
                                          <p:val>
                                            <p:strVal val="#ppt_x"/>
                                          </p:val>
                                        </p:tav>
                                      </p:tavLst>
                                    </p:anim>
                                    <p:anim calcmode="lin" valueType="num">
                                      <p:cBhvr>
                                        <p:cTn id="41" dur="500" fill="hold"/>
                                        <p:tgtEl>
                                          <p:spTgt spid="3"/>
                                        </p:tgtEl>
                                        <p:attrNameLst>
                                          <p:attrName>ppt_y</p:attrName>
                                        </p:attrNameLst>
                                      </p:cBhvr>
                                      <p:tavLst>
                                        <p:tav tm="0">
                                          <p:val>
                                            <p:strVal val="#ppt_y+.1"/>
                                          </p:val>
                                        </p:tav>
                                        <p:tav tm="100000">
                                          <p:val>
                                            <p:strVal val="#ppt_y"/>
                                          </p:val>
                                        </p:tav>
                                      </p:tavLst>
                                    </p:anim>
                                  </p:childTnLst>
                                </p:cTn>
                              </p:par>
                              <p:par>
                                <p:cTn id="42" presetID="42" presetClass="entr" presetSubtype="0" fill="hold" nodeType="withEffect">
                                  <p:stCondLst>
                                    <p:cond delay="0"/>
                                  </p:stCondLst>
                                  <p:childTnLst>
                                    <p:set>
                                      <p:cBhvr>
                                        <p:cTn id="43" dur="1" fill="hold">
                                          <p:stCondLst>
                                            <p:cond delay="0"/>
                                          </p:stCondLst>
                                        </p:cTn>
                                        <p:tgtEl>
                                          <p:spTgt spid="25"/>
                                        </p:tgtEl>
                                        <p:attrNameLst>
                                          <p:attrName>style.visibility</p:attrName>
                                        </p:attrNameLst>
                                      </p:cBhvr>
                                      <p:to>
                                        <p:strVal val="visible"/>
                                      </p:to>
                                    </p:set>
                                    <p:animEffect transition="in" filter="fade">
                                      <p:cBhvr>
                                        <p:cTn id="44" dur="500"/>
                                        <p:tgtEl>
                                          <p:spTgt spid="25"/>
                                        </p:tgtEl>
                                      </p:cBhvr>
                                    </p:animEffect>
                                    <p:anim calcmode="lin" valueType="num">
                                      <p:cBhvr>
                                        <p:cTn id="45" dur="500" fill="hold"/>
                                        <p:tgtEl>
                                          <p:spTgt spid="25"/>
                                        </p:tgtEl>
                                        <p:attrNameLst>
                                          <p:attrName>ppt_x</p:attrName>
                                        </p:attrNameLst>
                                      </p:cBhvr>
                                      <p:tavLst>
                                        <p:tav tm="0">
                                          <p:val>
                                            <p:strVal val="#ppt_x"/>
                                          </p:val>
                                        </p:tav>
                                        <p:tav tm="100000">
                                          <p:val>
                                            <p:strVal val="#ppt_x"/>
                                          </p:val>
                                        </p:tav>
                                      </p:tavLst>
                                    </p:anim>
                                    <p:anim calcmode="lin" valueType="num">
                                      <p:cBhvr>
                                        <p:cTn id="46" dur="500" fill="hold"/>
                                        <p:tgtEl>
                                          <p:spTgt spid="25"/>
                                        </p:tgtEl>
                                        <p:attrNameLst>
                                          <p:attrName>ppt_y</p:attrName>
                                        </p:attrNameLst>
                                      </p:cBhvr>
                                      <p:tavLst>
                                        <p:tav tm="0">
                                          <p:val>
                                            <p:strVal val="#ppt_y+.1"/>
                                          </p:val>
                                        </p:tav>
                                        <p:tav tm="100000">
                                          <p:val>
                                            <p:strVal val="#ppt_y"/>
                                          </p:val>
                                        </p:tav>
                                      </p:tavLst>
                                    </p:anim>
                                  </p:childTnLst>
                                </p:cTn>
                              </p:par>
                              <p:par>
                                <p:cTn id="47" presetID="42" presetClass="entr" presetSubtype="0" fill="hold" nodeType="withEffect">
                                  <p:stCondLst>
                                    <p:cond delay="0"/>
                                  </p:stCondLst>
                                  <p:childTnLst>
                                    <p:set>
                                      <p:cBhvr>
                                        <p:cTn id="48" dur="1" fill="hold">
                                          <p:stCondLst>
                                            <p:cond delay="0"/>
                                          </p:stCondLst>
                                        </p:cTn>
                                        <p:tgtEl>
                                          <p:spTgt spid="22"/>
                                        </p:tgtEl>
                                        <p:attrNameLst>
                                          <p:attrName>style.visibility</p:attrName>
                                        </p:attrNameLst>
                                      </p:cBhvr>
                                      <p:to>
                                        <p:strVal val="visible"/>
                                      </p:to>
                                    </p:set>
                                    <p:animEffect transition="in" filter="fade">
                                      <p:cBhvr>
                                        <p:cTn id="49" dur="500"/>
                                        <p:tgtEl>
                                          <p:spTgt spid="22"/>
                                        </p:tgtEl>
                                      </p:cBhvr>
                                    </p:animEffect>
                                    <p:anim calcmode="lin" valueType="num">
                                      <p:cBhvr>
                                        <p:cTn id="50" dur="500" fill="hold"/>
                                        <p:tgtEl>
                                          <p:spTgt spid="22"/>
                                        </p:tgtEl>
                                        <p:attrNameLst>
                                          <p:attrName>ppt_x</p:attrName>
                                        </p:attrNameLst>
                                      </p:cBhvr>
                                      <p:tavLst>
                                        <p:tav tm="0">
                                          <p:val>
                                            <p:strVal val="#ppt_x"/>
                                          </p:val>
                                        </p:tav>
                                        <p:tav tm="100000">
                                          <p:val>
                                            <p:strVal val="#ppt_x"/>
                                          </p:val>
                                        </p:tav>
                                      </p:tavLst>
                                    </p:anim>
                                    <p:anim calcmode="lin" valueType="num">
                                      <p:cBhvr>
                                        <p:cTn id="51" dur="500" fill="hold"/>
                                        <p:tgtEl>
                                          <p:spTgt spid="22"/>
                                        </p:tgtEl>
                                        <p:attrNameLst>
                                          <p:attrName>ppt_y</p:attrName>
                                        </p:attrNameLst>
                                      </p:cBhvr>
                                      <p:tavLst>
                                        <p:tav tm="0">
                                          <p:val>
                                            <p:strVal val="#ppt_y+.1"/>
                                          </p:val>
                                        </p:tav>
                                        <p:tav tm="100000">
                                          <p:val>
                                            <p:strVal val="#ppt_y"/>
                                          </p:val>
                                        </p:tav>
                                      </p:tavLst>
                                    </p:anim>
                                  </p:childTnLst>
                                </p:cTn>
                              </p:par>
                              <p:par>
                                <p:cTn id="52" presetID="42" presetClass="entr" presetSubtype="0" fill="hold" nodeType="withEffect">
                                  <p:stCondLst>
                                    <p:cond delay="0"/>
                                  </p:stCondLst>
                                  <p:childTnLst>
                                    <p:set>
                                      <p:cBhvr>
                                        <p:cTn id="53" dur="1" fill="hold">
                                          <p:stCondLst>
                                            <p:cond delay="0"/>
                                          </p:stCondLst>
                                        </p:cTn>
                                        <p:tgtEl>
                                          <p:spTgt spid="26"/>
                                        </p:tgtEl>
                                        <p:attrNameLst>
                                          <p:attrName>style.visibility</p:attrName>
                                        </p:attrNameLst>
                                      </p:cBhvr>
                                      <p:to>
                                        <p:strVal val="visible"/>
                                      </p:to>
                                    </p:set>
                                    <p:animEffect transition="in" filter="fade">
                                      <p:cBhvr>
                                        <p:cTn id="54" dur="500"/>
                                        <p:tgtEl>
                                          <p:spTgt spid="26"/>
                                        </p:tgtEl>
                                      </p:cBhvr>
                                    </p:animEffect>
                                    <p:anim calcmode="lin" valueType="num">
                                      <p:cBhvr>
                                        <p:cTn id="55" dur="500" fill="hold"/>
                                        <p:tgtEl>
                                          <p:spTgt spid="26"/>
                                        </p:tgtEl>
                                        <p:attrNameLst>
                                          <p:attrName>ppt_x</p:attrName>
                                        </p:attrNameLst>
                                      </p:cBhvr>
                                      <p:tavLst>
                                        <p:tav tm="0">
                                          <p:val>
                                            <p:strVal val="#ppt_x"/>
                                          </p:val>
                                        </p:tav>
                                        <p:tav tm="100000">
                                          <p:val>
                                            <p:strVal val="#ppt_x"/>
                                          </p:val>
                                        </p:tav>
                                      </p:tavLst>
                                    </p:anim>
                                    <p:anim calcmode="lin" valueType="num">
                                      <p:cBhvr>
                                        <p:cTn id="56" dur="500" fill="hold"/>
                                        <p:tgtEl>
                                          <p:spTgt spid="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5" grpId="0" animBg="1"/>
      <p:bldP spid="23" grpId="0" animBg="1"/>
      <p:bldP spid="6" grpId="0"/>
      <p:bldP spid="2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9881B8-B49E-4912-9BF4-8800278433B3}"/>
              </a:ext>
            </a:extLst>
          </p:cNvPr>
          <p:cNvSpPr>
            <a:spLocks noGrp="1"/>
          </p:cNvSpPr>
          <p:nvPr>
            <p:ph type="title"/>
          </p:nvPr>
        </p:nvSpPr>
        <p:spPr>
          <a:xfrm>
            <a:off x="669924" y="291832"/>
            <a:ext cx="10850563" cy="1028699"/>
          </a:xfrm>
        </p:spPr>
        <p:txBody>
          <a:bodyPr>
            <a:normAutofit fontScale="90000"/>
          </a:bodyPr>
          <a:lstStyle/>
          <a:p>
            <a:pPr marL="457200" indent="-457200">
              <a:buFont typeface="Wingdings" panose="05000000000000000000" pitchFamily="2" charset="2"/>
              <a:buChar char="Ø"/>
            </a:pPr>
            <a:r>
              <a:rPr lang="en-US" altLang="zh-CN" dirty="0"/>
              <a:t>Mathematical expression of the wheel’s shape and evaluation</a:t>
            </a:r>
            <a:br>
              <a:rPr lang="en-US" altLang="zh-CN" dirty="0"/>
            </a:br>
            <a:r>
              <a:rPr lang="en-US" altLang="zh-CN" dirty="0"/>
              <a:t>of obstacle-climbing ability</a:t>
            </a:r>
            <a:endParaRPr lang="zh-CN" altLang="en-US" dirty="0"/>
          </a:p>
        </p:txBody>
      </p:sp>
      <p:sp>
        <p:nvSpPr>
          <p:cNvPr id="4" name="灯片编号占位符 3">
            <a:extLst>
              <a:ext uri="{FF2B5EF4-FFF2-40B4-BE49-F238E27FC236}">
                <a16:creationId xmlns:a16="http://schemas.microsoft.com/office/drawing/2014/main" id="{EF2DFC09-9A13-4F75-BA45-35C1D1EB1E50}"/>
              </a:ext>
            </a:extLst>
          </p:cNvPr>
          <p:cNvSpPr>
            <a:spLocks noGrp="1"/>
          </p:cNvSpPr>
          <p:nvPr>
            <p:ph type="sldNum" sz="quarter" idx="12"/>
          </p:nvPr>
        </p:nvSpPr>
        <p:spPr/>
        <p:txBody>
          <a:bodyPr/>
          <a:lstStyle/>
          <a:p>
            <a:fld id="{5DD3DB80-B894-403A-B48E-6FDC1A72010E}" type="slidenum">
              <a:rPr lang="zh-CN" altLang="en-US" smtClean="0"/>
              <a:pPr/>
              <a:t>7</a:t>
            </a:fld>
            <a:endParaRPr lang="zh-CN" altLang="en-US"/>
          </a:p>
        </p:txBody>
      </p:sp>
      <p:pic>
        <p:nvPicPr>
          <p:cNvPr id="41" name="图片 40">
            <a:extLst>
              <a:ext uri="{FF2B5EF4-FFF2-40B4-BE49-F238E27FC236}">
                <a16:creationId xmlns:a16="http://schemas.microsoft.com/office/drawing/2014/main" id="{C3FB4145-E9C0-4744-ABD7-ACA04FE21F1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5504" y="1325995"/>
            <a:ext cx="6819605" cy="4206010"/>
          </a:xfrm>
          <a:prstGeom prst="rect">
            <a:avLst/>
          </a:prstGeom>
        </p:spPr>
      </p:pic>
      <p:pic>
        <p:nvPicPr>
          <p:cNvPr id="43" name="图片 42">
            <a:extLst>
              <a:ext uri="{FF2B5EF4-FFF2-40B4-BE49-F238E27FC236}">
                <a16:creationId xmlns:a16="http://schemas.microsoft.com/office/drawing/2014/main" id="{CC3C0A9D-3C18-496F-98B5-E607448DDC3F}"/>
              </a:ext>
            </a:extLst>
          </p:cNvPr>
          <p:cNvPicPr>
            <a:picLocks noChangeAspect="1"/>
          </p:cNvPicPr>
          <p:nvPr/>
        </p:nvPicPr>
        <p:blipFill>
          <a:blip r:embed="rId4"/>
          <a:stretch>
            <a:fillRect/>
          </a:stretch>
        </p:blipFill>
        <p:spPr>
          <a:xfrm>
            <a:off x="7235109" y="1119227"/>
            <a:ext cx="4420656" cy="3457258"/>
          </a:xfrm>
          <a:prstGeom prst="rect">
            <a:avLst/>
          </a:prstGeom>
        </p:spPr>
      </p:pic>
      <p:pic>
        <p:nvPicPr>
          <p:cNvPr id="45" name="图片 44">
            <a:extLst>
              <a:ext uri="{FF2B5EF4-FFF2-40B4-BE49-F238E27FC236}">
                <a16:creationId xmlns:a16="http://schemas.microsoft.com/office/drawing/2014/main" id="{855C0CF1-D52C-465F-AC97-0B12F381C9F5}"/>
              </a:ext>
            </a:extLst>
          </p:cNvPr>
          <p:cNvPicPr>
            <a:picLocks noChangeAspect="1"/>
          </p:cNvPicPr>
          <p:nvPr/>
        </p:nvPicPr>
        <p:blipFill>
          <a:blip r:embed="rId5"/>
          <a:stretch>
            <a:fillRect/>
          </a:stretch>
        </p:blipFill>
        <p:spPr>
          <a:xfrm>
            <a:off x="7235109" y="5119004"/>
            <a:ext cx="4736782" cy="578940"/>
          </a:xfrm>
          <a:prstGeom prst="rect">
            <a:avLst/>
          </a:prstGeom>
        </p:spPr>
      </p:pic>
      <p:sp>
        <p:nvSpPr>
          <p:cNvPr id="46" name="箭头: 下 45">
            <a:extLst>
              <a:ext uri="{FF2B5EF4-FFF2-40B4-BE49-F238E27FC236}">
                <a16:creationId xmlns:a16="http://schemas.microsoft.com/office/drawing/2014/main" id="{791DC02B-4B3A-40C4-9127-819962D762D3}"/>
              </a:ext>
            </a:extLst>
          </p:cNvPr>
          <p:cNvSpPr/>
          <p:nvPr/>
        </p:nvSpPr>
        <p:spPr>
          <a:xfrm>
            <a:off x="9113520" y="4508956"/>
            <a:ext cx="762000" cy="578940"/>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F9B961AC-A57E-4224-B700-3C12D3B1F265}"/>
              </a:ext>
            </a:extLst>
          </p:cNvPr>
          <p:cNvSpPr/>
          <p:nvPr/>
        </p:nvSpPr>
        <p:spPr>
          <a:xfrm>
            <a:off x="-1" y="96478"/>
            <a:ext cx="5431613" cy="361507"/>
          </a:xfrm>
          <a:prstGeom prst="rect">
            <a:avLst/>
          </a:prstGeom>
          <a:gradFill>
            <a:gsLst>
              <a:gs pos="0">
                <a:srgbClr val="00B7CE"/>
              </a:gs>
              <a:gs pos="100000">
                <a:schemeClr val="bg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a:solidFill>
                  <a:schemeClr val="tx1"/>
                </a:solidFill>
              </a:rPr>
              <a:t> Mechanism Design of the Transformable Wheel</a:t>
            </a:r>
            <a:endParaRPr lang="zh-CN" altLang="en-US" dirty="0">
              <a:solidFill>
                <a:schemeClr val="tx1"/>
              </a:solidFill>
            </a:endParaRPr>
          </a:p>
        </p:txBody>
      </p:sp>
    </p:spTree>
    <p:extLst>
      <p:ext uri="{BB962C8B-B14F-4D97-AF65-F5344CB8AC3E}">
        <p14:creationId xmlns:p14="http://schemas.microsoft.com/office/powerpoint/2010/main" val="42182819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9881B8-B49E-4912-9BF4-8800278433B3}"/>
              </a:ext>
            </a:extLst>
          </p:cNvPr>
          <p:cNvSpPr>
            <a:spLocks noGrp="1"/>
          </p:cNvSpPr>
          <p:nvPr>
            <p:ph type="title"/>
          </p:nvPr>
        </p:nvSpPr>
        <p:spPr>
          <a:xfrm>
            <a:off x="669924" y="291832"/>
            <a:ext cx="10850563" cy="1028699"/>
          </a:xfrm>
        </p:spPr>
        <p:txBody>
          <a:bodyPr>
            <a:normAutofit fontScale="90000"/>
          </a:bodyPr>
          <a:lstStyle/>
          <a:p>
            <a:pPr marL="457200" indent="-457200">
              <a:buFont typeface="Wingdings" panose="05000000000000000000" pitchFamily="2" charset="2"/>
              <a:buChar char="Ø"/>
            </a:pPr>
            <a:r>
              <a:rPr lang="en-US" altLang="zh-CN" dirty="0"/>
              <a:t>Mathematical expression of the wheel’s shape and evaluation</a:t>
            </a:r>
            <a:br>
              <a:rPr lang="en-US" altLang="zh-CN" dirty="0"/>
            </a:br>
            <a:r>
              <a:rPr lang="en-US" altLang="zh-CN" dirty="0"/>
              <a:t>of obstacle-climbing ability</a:t>
            </a:r>
            <a:endParaRPr lang="zh-CN" altLang="en-US" dirty="0"/>
          </a:p>
        </p:txBody>
      </p:sp>
      <p:sp>
        <p:nvSpPr>
          <p:cNvPr id="4" name="灯片编号占位符 3">
            <a:extLst>
              <a:ext uri="{FF2B5EF4-FFF2-40B4-BE49-F238E27FC236}">
                <a16:creationId xmlns:a16="http://schemas.microsoft.com/office/drawing/2014/main" id="{EF2DFC09-9A13-4F75-BA45-35C1D1EB1E50}"/>
              </a:ext>
            </a:extLst>
          </p:cNvPr>
          <p:cNvSpPr>
            <a:spLocks noGrp="1"/>
          </p:cNvSpPr>
          <p:nvPr>
            <p:ph type="sldNum" sz="quarter" idx="12"/>
          </p:nvPr>
        </p:nvSpPr>
        <p:spPr/>
        <p:txBody>
          <a:bodyPr/>
          <a:lstStyle/>
          <a:p>
            <a:fld id="{5DD3DB80-B894-403A-B48E-6FDC1A72010E}" type="slidenum">
              <a:rPr lang="zh-CN" altLang="en-US" smtClean="0"/>
              <a:pPr/>
              <a:t>8</a:t>
            </a:fld>
            <a:endParaRPr lang="zh-CN" altLang="en-US"/>
          </a:p>
        </p:txBody>
      </p:sp>
      <p:sp>
        <p:nvSpPr>
          <p:cNvPr id="3" name="矩形: 圆角 2">
            <a:extLst>
              <a:ext uri="{FF2B5EF4-FFF2-40B4-BE49-F238E27FC236}">
                <a16:creationId xmlns:a16="http://schemas.microsoft.com/office/drawing/2014/main" id="{C88E7842-878F-411F-8B9B-B01F5ABB70A9}"/>
              </a:ext>
            </a:extLst>
          </p:cNvPr>
          <p:cNvSpPr/>
          <p:nvPr/>
        </p:nvSpPr>
        <p:spPr>
          <a:xfrm>
            <a:off x="588644" y="1442968"/>
            <a:ext cx="4521836" cy="4116412"/>
          </a:xfrm>
          <a:prstGeom prst="roundRect">
            <a:avLst>
              <a:gd name="adj" fmla="val 6019"/>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574E43B9-626A-4E87-AF21-0E4FFB23F3B7}"/>
                  </a:ext>
                </a:extLst>
              </p:cNvPr>
              <p:cNvSpPr txBox="1"/>
              <p:nvPr/>
            </p:nvSpPr>
            <p:spPr>
              <a:xfrm>
                <a:off x="660082" y="1615688"/>
                <a:ext cx="4267200" cy="3809504"/>
              </a:xfrm>
              <a:prstGeom prst="rect">
                <a:avLst/>
              </a:prstGeom>
              <a:noFill/>
            </p:spPr>
            <p:txBody>
              <a:bodyPr wrap="square" rtlCol="0">
                <a:spAutoFit/>
              </a:bodyPr>
              <a:lstStyle/>
              <a:p>
                <a:pPr marL="342900" indent="-342900" algn="just">
                  <a:buFont typeface="Arial" panose="020B0604020202020204" pitchFamily="34" charset="0"/>
                  <a:buChar char="•"/>
                </a:pPr>
                <a:r>
                  <a:rPr lang="en-US" altLang="zh-CN" sz="2000" b="1" dirty="0">
                    <a:solidFill>
                      <a:schemeClr val="bg1"/>
                    </a:solidFill>
                  </a:rPr>
                  <a:t>Optimal goal</a:t>
                </a:r>
                <a:r>
                  <a:rPr lang="en-US" altLang="zh-CN" sz="2000" dirty="0">
                    <a:solidFill>
                      <a:schemeClr val="bg1"/>
                    </a:solidFill>
                  </a:rPr>
                  <a:t>: </a:t>
                </a:r>
                <a14:m>
                  <m:oMath xmlns:m="http://schemas.openxmlformats.org/officeDocument/2006/math">
                    <m:sSub>
                      <m:sSubPr>
                        <m:ctrlPr>
                          <a:rPr lang="en-US" altLang="zh-CN" sz="2000" b="0" i="1" smtClean="0">
                            <a:solidFill>
                              <a:schemeClr val="bg1"/>
                            </a:solidFill>
                            <a:latin typeface="Cambria Math" panose="02040503050406030204" pitchFamily="18" charset="0"/>
                          </a:rPr>
                        </m:ctrlPr>
                      </m:sSubPr>
                      <m:e>
                        <m:r>
                          <a:rPr lang="en-US" altLang="zh-CN" sz="2000" i="1">
                            <a:solidFill>
                              <a:schemeClr val="bg1"/>
                            </a:solidFill>
                            <a:latin typeface="Cambria Math" panose="02040503050406030204" pitchFamily="18" charset="0"/>
                          </a:rPr>
                          <m:t>𝐻</m:t>
                        </m:r>
                      </m:e>
                      <m:sub>
                        <m:r>
                          <a:rPr lang="en-US" altLang="zh-CN" sz="2000" b="0" i="1" smtClean="0">
                            <a:solidFill>
                              <a:schemeClr val="bg1"/>
                            </a:solidFill>
                            <a:latin typeface="Cambria Math" panose="02040503050406030204" pitchFamily="18" charset="0"/>
                          </a:rPr>
                          <m:t>𝑚𝑎𝑥</m:t>
                        </m:r>
                      </m:sub>
                    </m:sSub>
                    <m:r>
                      <a:rPr lang="en-US" altLang="zh-CN" sz="2000" b="0" i="1" smtClean="0">
                        <a:solidFill>
                          <a:schemeClr val="bg1"/>
                        </a:solidFill>
                        <a:latin typeface="Cambria Math" panose="02040503050406030204" pitchFamily="18" charset="0"/>
                      </a:rPr>
                      <m:t>/</m:t>
                    </m:r>
                    <m:sSub>
                      <m:sSubPr>
                        <m:ctrlPr>
                          <a:rPr lang="en-US" altLang="zh-CN" sz="2000" b="0" i="1" smtClean="0">
                            <a:solidFill>
                              <a:schemeClr val="bg1"/>
                            </a:solidFill>
                            <a:latin typeface="Cambria Math" panose="02040503050406030204" pitchFamily="18" charset="0"/>
                          </a:rPr>
                        </m:ctrlPr>
                      </m:sSubPr>
                      <m:e>
                        <m:r>
                          <a:rPr lang="en-US" altLang="zh-CN" sz="2000" b="0" i="1" smtClean="0">
                            <a:solidFill>
                              <a:schemeClr val="bg1"/>
                            </a:solidFill>
                            <a:latin typeface="Cambria Math" panose="02040503050406030204" pitchFamily="18" charset="0"/>
                          </a:rPr>
                          <m:t>𝐿</m:t>
                        </m:r>
                      </m:e>
                      <m:sub>
                        <m:r>
                          <a:rPr lang="en-US" altLang="zh-CN" sz="2000" b="0" i="1" smtClean="0">
                            <a:solidFill>
                              <a:schemeClr val="bg1"/>
                            </a:solidFill>
                            <a:latin typeface="Cambria Math" panose="02040503050406030204" pitchFamily="18" charset="0"/>
                          </a:rPr>
                          <m:t>4</m:t>
                        </m:r>
                      </m:sub>
                    </m:sSub>
                  </m:oMath>
                </a14:m>
                <a:endParaRPr lang="en-US" altLang="zh-CN" sz="2000" dirty="0">
                  <a:solidFill>
                    <a:schemeClr val="bg1"/>
                  </a:solidFill>
                </a:endParaRPr>
              </a:p>
              <a:p>
                <a:pPr marL="342900" indent="-342900" algn="just">
                  <a:buFont typeface="Arial" panose="020B0604020202020204" pitchFamily="34" charset="0"/>
                  <a:buChar char="•"/>
                </a:pPr>
                <a:endParaRPr lang="en-US" altLang="zh-CN" sz="2000" dirty="0">
                  <a:solidFill>
                    <a:schemeClr val="bg1"/>
                  </a:solidFill>
                </a:endParaRPr>
              </a:p>
              <a:p>
                <a:pPr marL="342900" indent="-342900" algn="just">
                  <a:buFont typeface="Arial" panose="020B0604020202020204" pitchFamily="34" charset="0"/>
                  <a:buChar char="•"/>
                </a:pPr>
                <a:r>
                  <a:rPr lang="en-US" altLang="zh-CN" sz="2000" b="1" dirty="0">
                    <a:solidFill>
                      <a:schemeClr val="bg1"/>
                    </a:solidFill>
                  </a:rPr>
                  <a:t>Design variables</a:t>
                </a:r>
                <a:r>
                  <a:rPr lang="en-US" altLang="zh-CN" sz="2000" dirty="0">
                    <a:solidFill>
                      <a:schemeClr val="bg1"/>
                    </a:solidFill>
                  </a:rPr>
                  <a:t>:</a:t>
                </a:r>
              </a:p>
              <a:p>
                <a:pPr marL="800100" lvl="1" indent="-342900" algn="just">
                  <a:buFont typeface="Arial" panose="020B0604020202020204" pitchFamily="34" charset="0"/>
                  <a:buChar char="•"/>
                </a:pPr>
                <a14:m>
                  <m:oMath xmlns:m="http://schemas.openxmlformats.org/officeDocument/2006/math">
                    <m:r>
                      <a:rPr lang="en-US" altLang="zh-CN" sz="2000" b="1" i="1" smtClean="0">
                        <a:solidFill>
                          <a:schemeClr val="bg1"/>
                        </a:solidFill>
                        <a:latin typeface="Cambria Math" panose="02040503050406030204" pitchFamily="18" charset="0"/>
                      </a:rPr>
                      <m:t>𝒏</m:t>
                    </m:r>
                  </m:oMath>
                </a14:m>
                <a:r>
                  <a:rPr lang="en-US" altLang="zh-CN" sz="2000" dirty="0">
                    <a:solidFill>
                      <a:schemeClr val="bg1"/>
                    </a:solidFill>
                    <a:latin typeface="Cambria Math" panose="02040503050406030204" pitchFamily="18" charset="0"/>
                  </a:rPr>
                  <a:t>: </a:t>
                </a:r>
                <a:r>
                  <a:rPr lang="en-US" altLang="zh-CN" sz="2000" dirty="0">
                    <a:solidFill>
                      <a:schemeClr val="bg1"/>
                    </a:solidFill>
                  </a:rPr>
                  <a:t>the number of legs of the wheel</a:t>
                </a:r>
              </a:p>
              <a:p>
                <a:pPr marL="800100" lvl="1" indent="-342900" algn="just">
                  <a:buFont typeface="Arial" panose="020B0604020202020204" pitchFamily="34" charset="0"/>
                  <a:buChar char="•"/>
                </a:pPr>
                <a:endParaRPr lang="en-US" altLang="zh-CN" sz="2000" dirty="0">
                  <a:solidFill>
                    <a:schemeClr val="bg1"/>
                  </a:solidFill>
                  <a:latin typeface="Cambria Math" panose="02040503050406030204" pitchFamily="18" charset="0"/>
                </a:endParaRPr>
              </a:p>
              <a:p>
                <a:pPr marL="800100" lvl="1" indent="-342900" algn="just">
                  <a:buFont typeface="Arial" panose="020B0604020202020204" pitchFamily="34" charset="0"/>
                  <a:buChar char="•"/>
                </a:pPr>
                <a14:m>
                  <m:oMath xmlns:m="http://schemas.openxmlformats.org/officeDocument/2006/math">
                    <m:r>
                      <a:rPr lang="zh-CN" altLang="en-US" sz="2000" b="1" i="1">
                        <a:solidFill>
                          <a:schemeClr val="bg1"/>
                        </a:solidFill>
                        <a:latin typeface="Cambria Math" panose="02040503050406030204" pitchFamily="18" charset="0"/>
                      </a:rPr>
                      <m:t>𝜷</m:t>
                    </m:r>
                    <m:r>
                      <a:rPr lang="en-US" altLang="zh-CN" sz="2000" b="1" i="1">
                        <a:solidFill>
                          <a:schemeClr val="bg1"/>
                        </a:solidFill>
                        <a:latin typeface="Cambria Math" panose="02040503050406030204" pitchFamily="18" charset="0"/>
                      </a:rPr>
                      <m:t>/(</m:t>
                    </m:r>
                    <m:r>
                      <a:rPr lang="en-US" altLang="zh-CN" sz="2000" b="1" i="1">
                        <a:solidFill>
                          <a:schemeClr val="bg1"/>
                        </a:solidFill>
                        <a:latin typeface="Cambria Math" panose="02040503050406030204" pitchFamily="18" charset="0"/>
                      </a:rPr>
                      <m:t>𝟐</m:t>
                    </m:r>
                    <m:r>
                      <a:rPr lang="zh-CN" altLang="en-US" sz="2000" b="1" i="1">
                        <a:solidFill>
                          <a:schemeClr val="bg1"/>
                        </a:solidFill>
                        <a:latin typeface="Cambria Math" panose="02040503050406030204" pitchFamily="18" charset="0"/>
                      </a:rPr>
                      <m:t>𝝅</m:t>
                    </m:r>
                    <m:r>
                      <a:rPr lang="en-US" altLang="zh-CN" sz="2000" b="1" i="1">
                        <a:solidFill>
                          <a:schemeClr val="bg1"/>
                        </a:solidFill>
                        <a:latin typeface="Cambria Math" panose="02040503050406030204" pitchFamily="18" charset="0"/>
                      </a:rPr>
                      <m:t>/</m:t>
                    </m:r>
                    <m:r>
                      <a:rPr lang="en-US" altLang="zh-CN" sz="2000" b="1" i="1" smtClean="0">
                        <a:solidFill>
                          <a:schemeClr val="bg1"/>
                        </a:solidFill>
                        <a:latin typeface="Cambria Math" panose="02040503050406030204" pitchFamily="18" charset="0"/>
                      </a:rPr>
                      <m:t>𝒏</m:t>
                    </m:r>
                    <m:r>
                      <a:rPr lang="en-US" altLang="zh-CN" sz="2000" b="1" i="1">
                        <a:solidFill>
                          <a:schemeClr val="bg1"/>
                        </a:solidFill>
                        <a:latin typeface="Cambria Math" panose="02040503050406030204" pitchFamily="18" charset="0"/>
                      </a:rPr>
                      <m:t>)</m:t>
                    </m:r>
                  </m:oMath>
                </a14:m>
                <a:r>
                  <a:rPr lang="en-US" altLang="zh-CN" sz="2000" dirty="0">
                    <a:solidFill>
                      <a:schemeClr val="bg1"/>
                    </a:solidFill>
                  </a:rPr>
                  <a:t>: the ratio of the central angle of </a:t>
                </a:r>
                <a14:m>
                  <m:oMath xmlns:m="http://schemas.openxmlformats.org/officeDocument/2006/math">
                    <m:acc>
                      <m:accPr>
                        <m:chr m:val="̂"/>
                        <m:ctrlPr>
                          <a:rPr lang="en-US" altLang="zh-CN" sz="2000" i="1" smtClean="0">
                            <a:solidFill>
                              <a:schemeClr val="bg1"/>
                            </a:solidFill>
                            <a:latin typeface="Cambria Math" panose="02040503050406030204" pitchFamily="18" charset="0"/>
                          </a:rPr>
                        </m:ctrlPr>
                      </m:accPr>
                      <m:e>
                        <m:r>
                          <m:rPr>
                            <m:nor/>
                          </m:rPr>
                          <a:rPr lang="en-US" altLang="zh-CN" sz="2000" dirty="0">
                            <a:solidFill>
                              <a:schemeClr val="bg1"/>
                            </a:solidFill>
                          </a:rPr>
                          <m:t>BC</m:t>
                        </m:r>
                      </m:e>
                    </m:acc>
                  </m:oMath>
                </a14:m>
                <a:r>
                  <a:rPr lang="en-US" altLang="zh-CN" sz="2000" dirty="0">
                    <a:solidFill>
                      <a:schemeClr val="bg1"/>
                    </a:solidFill>
                  </a:rPr>
                  <a:t> to the central angle of a single leg</a:t>
                </a:r>
              </a:p>
              <a:p>
                <a:pPr marL="800100" lvl="1" indent="-342900" algn="just">
                  <a:buFont typeface="Arial" panose="020B0604020202020204" pitchFamily="34" charset="0"/>
                  <a:buChar char="•"/>
                </a:pPr>
                <a:endParaRPr lang="en-US" altLang="zh-CN" sz="2000" dirty="0">
                  <a:solidFill>
                    <a:schemeClr val="bg1"/>
                  </a:solidFill>
                </a:endParaRPr>
              </a:p>
              <a:p>
                <a:pPr marL="800100" lvl="1" indent="-342900" algn="just">
                  <a:buFont typeface="Arial" panose="020B0604020202020204" pitchFamily="34" charset="0"/>
                  <a:buChar char="•"/>
                </a:pPr>
                <a14:m>
                  <m:oMath xmlns:m="http://schemas.openxmlformats.org/officeDocument/2006/math">
                    <m:sSub>
                      <m:sSubPr>
                        <m:ctrlPr>
                          <a:rPr lang="en-US" altLang="zh-CN" sz="2000" b="1" i="1" dirty="0" smtClean="0">
                            <a:solidFill>
                              <a:schemeClr val="bg1"/>
                            </a:solidFill>
                            <a:latin typeface="Cambria Math" panose="02040503050406030204" pitchFamily="18" charset="0"/>
                          </a:rPr>
                        </m:ctrlPr>
                      </m:sSubPr>
                      <m:e>
                        <m:r>
                          <a:rPr lang="en-US" altLang="zh-CN" sz="2000" b="1" i="1" dirty="0" smtClean="0">
                            <a:solidFill>
                              <a:schemeClr val="bg1"/>
                            </a:solidFill>
                            <a:latin typeface="Cambria Math" panose="02040503050406030204" pitchFamily="18" charset="0"/>
                          </a:rPr>
                          <m:t>𝑳</m:t>
                        </m:r>
                      </m:e>
                      <m:sub>
                        <m:r>
                          <a:rPr lang="en-US" altLang="zh-CN" sz="2000" b="1" i="1" dirty="0" smtClean="0">
                            <a:solidFill>
                              <a:schemeClr val="bg1"/>
                            </a:solidFill>
                            <a:latin typeface="Cambria Math" panose="02040503050406030204" pitchFamily="18" charset="0"/>
                          </a:rPr>
                          <m:t>𝟏</m:t>
                        </m:r>
                      </m:sub>
                    </m:sSub>
                    <m:r>
                      <a:rPr lang="en-US" altLang="zh-CN" sz="2000" b="1" i="1" dirty="0" smtClean="0">
                        <a:solidFill>
                          <a:schemeClr val="bg1"/>
                        </a:solidFill>
                        <a:latin typeface="Cambria Math" panose="02040503050406030204" pitchFamily="18" charset="0"/>
                      </a:rPr>
                      <m:t>/</m:t>
                    </m:r>
                    <m:sSub>
                      <m:sSubPr>
                        <m:ctrlPr>
                          <a:rPr lang="en-US" altLang="zh-CN" sz="2000" b="1" i="1" dirty="0" smtClean="0">
                            <a:solidFill>
                              <a:schemeClr val="bg1"/>
                            </a:solidFill>
                            <a:latin typeface="Cambria Math" panose="02040503050406030204" pitchFamily="18" charset="0"/>
                          </a:rPr>
                        </m:ctrlPr>
                      </m:sSubPr>
                      <m:e>
                        <m:r>
                          <a:rPr lang="en-US" altLang="zh-CN" sz="2000" b="1" i="1" dirty="0" smtClean="0">
                            <a:solidFill>
                              <a:schemeClr val="bg1"/>
                            </a:solidFill>
                            <a:latin typeface="Cambria Math" panose="02040503050406030204" pitchFamily="18" charset="0"/>
                          </a:rPr>
                          <m:t>𝑳</m:t>
                        </m:r>
                      </m:e>
                      <m:sub>
                        <m:r>
                          <a:rPr lang="en-US" altLang="zh-CN" sz="2000" b="1" i="1" dirty="0" smtClean="0">
                            <a:solidFill>
                              <a:schemeClr val="bg1"/>
                            </a:solidFill>
                            <a:latin typeface="Cambria Math" panose="02040503050406030204" pitchFamily="18" charset="0"/>
                          </a:rPr>
                          <m:t>𝟒</m:t>
                        </m:r>
                      </m:sub>
                    </m:sSub>
                  </m:oMath>
                </a14:m>
                <a:r>
                  <a:rPr lang="en-US" altLang="zh-CN" sz="2000" dirty="0">
                    <a:solidFill>
                      <a:schemeClr val="bg1"/>
                    </a:solidFill>
                  </a:rPr>
                  <a:t>: the ratio of the length of OA to the wheel radius</a:t>
                </a:r>
                <a:endParaRPr lang="zh-CN" altLang="en-US" sz="2000" dirty="0">
                  <a:solidFill>
                    <a:schemeClr val="bg1"/>
                  </a:solidFill>
                </a:endParaRPr>
              </a:p>
            </p:txBody>
          </p:sp>
        </mc:Choice>
        <mc:Fallback xmlns="">
          <p:sp>
            <p:nvSpPr>
              <p:cNvPr id="5" name="文本框 4">
                <a:extLst>
                  <a:ext uri="{FF2B5EF4-FFF2-40B4-BE49-F238E27FC236}">
                    <a16:creationId xmlns:a16="http://schemas.microsoft.com/office/drawing/2014/main" id="{574E43B9-626A-4E87-AF21-0E4FFB23F3B7}"/>
                  </a:ext>
                </a:extLst>
              </p:cNvPr>
              <p:cNvSpPr txBox="1">
                <a:spLocks noRot="1" noChangeAspect="1" noMove="1" noResize="1" noEditPoints="1" noAdjustHandles="1" noChangeArrowheads="1" noChangeShapeType="1" noTextEdit="1"/>
              </p:cNvSpPr>
              <p:nvPr/>
            </p:nvSpPr>
            <p:spPr>
              <a:xfrm>
                <a:off x="660082" y="1615688"/>
                <a:ext cx="4267200" cy="3809504"/>
              </a:xfrm>
              <a:prstGeom prst="rect">
                <a:avLst/>
              </a:prstGeom>
              <a:blipFill>
                <a:blip r:embed="rId3"/>
                <a:stretch>
                  <a:fillRect l="-1286" t="-640" r="-1571" b="-1920"/>
                </a:stretch>
              </a:blipFill>
            </p:spPr>
            <p:txBody>
              <a:bodyPr/>
              <a:lstStyle/>
              <a:p>
                <a:r>
                  <a:rPr lang="zh-CN" altLang="en-US">
                    <a:noFill/>
                  </a:rPr>
                  <a:t> </a:t>
                </a:r>
              </a:p>
            </p:txBody>
          </p:sp>
        </mc:Fallback>
      </mc:AlternateContent>
      <p:pic>
        <p:nvPicPr>
          <p:cNvPr id="7" name="图片 6">
            <a:extLst>
              <a:ext uri="{FF2B5EF4-FFF2-40B4-BE49-F238E27FC236}">
                <a16:creationId xmlns:a16="http://schemas.microsoft.com/office/drawing/2014/main" id="{691FF499-ABD5-449E-B788-026117DBDED6}"/>
              </a:ext>
            </a:extLst>
          </p:cNvPr>
          <p:cNvPicPr>
            <a:picLocks noChangeAspect="1"/>
          </p:cNvPicPr>
          <p:nvPr/>
        </p:nvPicPr>
        <p:blipFill rotWithShape="1">
          <a:blip r:embed="rId4">
            <a:extLst>
              <a:ext uri="{28A0092B-C50C-407E-A947-70E740481C1C}">
                <a14:useLocalDpi xmlns:a14="http://schemas.microsoft.com/office/drawing/2010/main" val="0"/>
              </a:ext>
            </a:extLst>
          </a:blip>
          <a:srcRect b="8664"/>
          <a:stretch/>
        </p:blipFill>
        <p:spPr>
          <a:xfrm>
            <a:off x="5340094" y="1515885"/>
            <a:ext cx="6723890" cy="2995020"/>
          </a:xfrm>
          <a:prstGeom prst="rect">
            <a:avLst/>
          </a:prstGeom>
        </p:spPr>
      </p:pic>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59BCBF0C-5BE1-4AE6-AE89-BF766E3427A9}"/>
                  </a:ext>
                </a:extLst>
              </p:cNvPr>
              <p:cNvSpPr txBox="1"/>
              <p:nvPr/>
            </p:nvSpPr>
            <p:spPr>
              <a:xfrm>
                <a:off x="6188552" y="4638134"/>
                <a:ext cx="6369208" cy="1340752"/>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zh-CN" dirty="0"/>
                  <a:t>Design parameters:</a:t>
                </a:r>
                <a14:m>
                  <m:oMath xmlns:m="http://schemas.openxmlformats.org/officeDocument/2006/math">
                    <m:r>
                      <a:rPr lang="en-US" altLang="zh-CN" b="0" i="0" smtClean="0">
                        <a:latin typeface="Cambria Math" panose="02040503050406030204" pitchFamily="18" charset="0"/>
                      </a:rPr>
                      <m:t> </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𝑛</m:t>
                        </m:r>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zh-CN" altLang="en-US" i="1">
                                <a:latin typeface="Cambria Math" panose="02040503050406030204" pitchFamily="18" charset="0"/>
                              </a:rPr>
                              <m:t>𝛽</m:t>
                            </m:r>
                          </m:num>
                          <m:den>
                            <m:r>
                              <a:rPr lang="en-US" altLang="zh-CN" b="0" i="1" smtClean="0">
                                <a:latin typeface="Cambria Math" panose="02040503050406030204" pitchFamily="18" charset="0"/>
                              </a:rPr>
                              <m:t>2</m:t>
                            </m:r>
                            <m:r>
                              <a:rPr lang="zh-CN" altLang="en-US" b="0" i="1" smtClean="0">
                                <a:latin typeface="Cambria Math" panose="02040503050406030204" pitchFamily="18" charset="0"/>
                              </a:rPr>
                              <m:t>𝜋</m:t>
                            </m:r>
                            <m:r>
                              <a:rPr lang="en-US" altLang="zh-CN" b="0" i="1" smtClean="0">
                                <a:latin typeface="Cambria Math" panose="02040503050406030204" pitchFamily="18" charset="0"/>
                              </a:rPr>
                              <m:t>/</m:t>
                            </m:r>
                            <m:r>
                              <a:rPr lang="en-US" altLang="zh-CN" b="0" i="1" smtClean="0">
                                <a:latin typeface="Cambria Math" panose="02040503050406030204" pitchFamily="18" charset="0"/>
                              </a:rPr>
                              <m:t>𝑛</m:t>
                            </m:r>
                          </m:den>
                        </m:f>
                        <m:r>
                          <a:rPr lang="en-US" altLang="zh-CN" b="0" i="1" smtClean="0">
                            <a:latin typeface="Cambria Math" panose="02040503050406030204" pitchFamily="18" charset="0"/>
                          </a:rPr>
                          <m:t>, </m:t>
                        </m:r>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𝐿</m:t>
                                </m:r>
                              </m:e>
                              <m:sub>
                                <m:r>
                                  <a:rPr lang="en-US" altLang="zh-CN" b="0" i="1" smtClean="0">
                                    <a:latin typeface="Cambria Math" panose="02040503050406030204" pitchFamily="18" charset="0"/>
                                  </a:rPr>
                                  <m:t>1</m:t>
                                </m:r>
                              </m:sub>
                            </m:sSub>
                          </m:num>
                          <m:den>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𝐿</m:t>
                                </m:r>
                              </m:e>
                              <m:sub>
                                <m:r>
                                  <a:rPr lang="en-US" altLang="zh-CN" b="0" i="1" smtClean="0">
                                    <a:latin typeface="Cambria Math" panose="02040503050406030204" pitchFamily="18" charset="0"/>
                                  </a:rPr>
                                  <m:t>4</m:t>
                                </m:r>
                              </m:sub>
                            </m:sSub>
                          </m:den>
                        </m:f>
                      </m:e>
                    </m:d>
                    <m:r>
                      <a:rPr lang="en-US" altLang="zh-CN" b="0" i="0" smtClean="0">
                        <a:latin typeface="Cambria Math" panose="02040503050406030204" pitchFamily="18" charset="0"/>
                      </a:rPr>
                      <m:t>=(3,0.46,0.51)</m:t>
                    </m:r>
                  </m:oMath>
                </a14:m>
                <a:endParaRPr lang="en-US" altLang="zh-CN" dirty="0"/>
              </a:p>
              <a:p>
                <a:pPr marL="285750" indent="-285750">
                  <a:lnSpc>
                    <a:spcPct val="150000"/>
                  </a:lnSpc>
                  <a:buFont typeface="Arial" panose="020B0604020202020204" pitchFamily="34" charset="0"/>
                  <a:buChar char="•"/>
                </a:pPr>
                <a:r>
                  <a:rPr lang="en-US" altLang="zh-CN" dirty="0"/>
                  <a:t>Optimal goal:</a:t>
                </a:r>
                <a14:m>
                  <m:oMath xmlns:m="http://schemas.openxmlformats.org/officeDocument/2006/math">
                    <m:r>
                      <a:rPr lang="en-US" altLang="zh-CN" b="0" i="0" smtClean="0">
                        <a:latin typeface="Cambria Math" panose="02040503050406030204" pitchFamily="18" charset="0"/>
                      </a:rPr>
                      <m:t> </m:t>
                    </m:r>
                    <m:f>
                      <m:fPr>
                        <m:ctrlPr>
                          <a:rPr lang="en-US" altLang="zh-CN" b="0" i="1" smtClean="0">
                            <a:latin typeface="Cambria Math" panose="02040503050406030204" pitchFamily="18" charset="0"/>
                          </a:rPr>
                        </m:ctrlPr>
                      </m:fPr>
                      <m:num>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𝐻</m:t>
                            </m:r>
                          </m:e>
                          <m:sub>
                            <m:r>
                              <a:rPr lang="en-US" altLang="zh-CN" b="0" i="1" smtClean="0">
                                <a:latin typeface="Cambria Math" panose="02040503050406030204" pitchFamily="18" charset="0"/>
                              </a:rPr>
                              <m:t>𝑚𝑎𝑥</m:t>
                            </m:r>
                          </m:sub>
                        </m:sSub>
                      </m:num>
                      <m:den>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𝐿</m:t>
                            </m:r>
                          </m:e>
                          <m:sub>
                            <m:r>
                              <a:rPr lang="en-US" altLang="zh-CN" b="0" i="1" smtClean="0">
                                <a:latin typeface="Cambria Math" panose="02040503050406030204" pitchFamily="18" charset="0"/>
                              </a:rPr>
                              <m:t>4</m:t>
                            </m:r>
                          </m:sub>
                        </m:sSub>
                      </m:den>
                    </m:f>
                    <m:r>
                      <a:rPr lang="en-US" altLang="zh-CN" b="0" i="1" smtClean="0">
                        <a:latin typeface="Cambria Math" panose="02040503050406030204" pitchFamily="18" charset="0"/>
                      </a:rPr>
                      <m:t>=2.26/2.41</m:t>
                    </m:r>
                  </m:oMath>
                </a14:m>
                <a:r>
                  <a:rPr lang="en-US" altLang="zh-CN" dirty="0"/>
                  <a:t> (CW&amp;CCW)</a:t>
                </a:r>
              </a:p>
            </p:txBody>
          </p:sp>
        </mc:Choice>
        <mc:Fallback xmlns="">
          <p:sp>
            <p:nvSpPr>
              <p:cNvPr id="8" name="文本框 7">
                <a:extLst>
                  <a:ext uri="{FF2B5EF4-FFF2-40B4-BE49-F238E27FC236}">
                    <a16:creationId xmlns:a16="http://schemas.microsoft.com/office/drawing/2014/main" id="{59BCBF0C-5BE1-4AE6-AE89-BF766E3427A9}"/>
                  </a:ext>
                </a:extLst>
              </p:cNvPr>
              <p:cNvSpPr txBox="1">
                <a:spLocks noRot="1" noChangeAspect="1" noMove="1" noResize="1" noEditPoints="1" noAdjustHandles="1" noChangeArrowheads="1" noChangeShapeType="1" noTextEdit="1"/>
              </p:cNvSpPr>
              <p:nvPr/>
            </p:nvSpPr>
            <p:spPr>
              <a:xfrm>
                <a:off x="6188552" y="4638134"/>
                <a:ext cx="6369208" cy="1340752"/>
              </a:xfrm>
              <a:prstGeom prst="rect">
                <a:avLst/>
              </a:prstGeom>
              <a:blipFill>
                <a:blip r:embed="rId5"/>
                <a:stretch>
                  <a:fillRect l="-574"/>
                </a:stretch>
              </a:blipFill>
            </p:spPr>
            <p:txBody>
              <a:bodyPr/>
              <a:lstStyle/>
              <a:p>
                <a:r>
                  <a:rPr lang="zh-CN" altLang="en-US">
                    <a:noFill/>
                  </a:rPr>
                  <a:t> </a:t>
                </a:r>
              </a:p>
            </p:txBody>
          </p:sp>
        </mc:Fallback>
      </mc:AlternateContent>
      <p:sp>
        <p:nvSpPr>
          <p:cNvPr id="10" name="矩形 9">
            <a:extLst>
              <a:ext uri="{FF2B5EF4-FFF2-40B4-BE49-F238E27FC236}">
                <a16:creationId xmlns:a16="http://schemas.microsoft.com/office/drawing/2014/main" id="{856DBB27-587D-4155-AD3B-A56F107E3C9E}"/>
              </a:ext>
            </a:extLst>
          </p:cNvPr>
          <p:cNvSpPr/>
          <p:nvPr/>
        </p:nvSpPr>
        <p:spPr>
          <a:xfrm>
            <a:off x="-1" y="96478"/>
            <a:ext cx="5431613" cy="361507"/>
          </a:xfrm>
          <a:prstGeom prst="rect">
            <a:avLst/>
          </a:prstGeom>
          <a:gradFill>
            <a:gsLst>
              <a:gs pos="0">
                <a:srgbClr val="00B7CE"/>
              </a:gs>
              <a:gs pos="100000">
                <a:schemeClr val="bg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a:solidFill>
                  <a:schemeClr val="tx1"/>
                </a:solidFill>
              </a:rPr>
              <a:t> Mechanism Design of the Transformable Wheel</a:t>
            </a:r>
            <a:endParaRPr lang="zh-CN" altLang="en-US" dirty="0">
              <a:solidFill>
                <a:schemeClr val="tx1"/>
              </a:solidFill>
            </a:endParaRPr>
          </a:p>
        </p:txBody>
      </p:sp>
    </p:spTree>
    <p:extLst>
      <p:ext uri="{BB962C8B-B14F-4D97-AF65-F5344CB8AC3E}">
        <p14:creationId xmlns:p14="http://schemas.microsoft.com/office/powerpoint/2010/main" val="2330352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77B876-2AE8-4FAD-8561-892FEEE748A0}"/>
              </a:ext>
            </a:extLst>
          </p:cNvPr>
          <p:cNvSpPr>
            <a:spLocks noGrp="1"/>
          </p:cNvSpPr>
          <p:nvPr>
            <p:ph type="title"/>
          </p:nvPr>
        </p:nvSpPr>
        <p:spPr/>
        <p:txBody>
          <a:bodyPr/>
          <a:lstStyle/>
          <a:p>
            <a:pPr marL="457200" indent="-457200">
              <a:buFont typeface="Wingdings" panose="05000000000000000000" pitchFamily="2" charset="2"/>
              <a:buChar char="Ø"/>
            </a:pPr>
            <a:r>
              <a:rPr lang="en-US" altLang="zh-CN" dirty="0"/>
              <a:t>Dynamics analysis of the robot platform</a:t>
            </a:r>
            <a:endParaRPr lang="zh-CN" altLang="en-US" dirty="0"/>
          </a:p>
        </p:txBody>
      </p:sp>
      <p:sp>
        <p:nvSpPr>
          <p:cNvPr id="4" name="灯片编号占位符 3">
            <a:extLst>
              <a:ext uri="{FF2B5EF4-FFF2-40B4-BE49-F238E27FC236}">
                <a16:creationId xmlns:a16="http://schemas.microsoft.com/office/drawing/2014/main" id="{5FDEE2D6-5D2E-4E71-A352-59276D190571}"/>
              </a:ext>
            </a:extLst>
          </p:cNvPr>
          <p:cNvSpPr>
            <a:spLocks noGrp="1"/>
          </p:cNvSpPr>
          <p:nvPr>
            <p:ph type="sldNum" sz="quarter" idx="12"/>
          </p:nvPr>
        </p:nvSpPr>
        <p:spPr/>
        <p:txBody>
          <a:bodyPr/>
          <a:lstStyle/>
          <a:p>
            <a:fld id="{5DD3DB80-B894-403A-B48E-6FDC1A72010E}" type="slidenum">
              <a:rPr lang="zh-CN" altLang="en-US" smtClean="0"/>
              <a:pPr/>
              <a:t>9</a:t>
            </a:fld>
            <a:endParaRPr lang="zh-CN" altLang="en-US"/>
          </a:p>
        </p:txBody>
      </p:sp>
      <p:pic>
        <p:nvPicPr>
          <p:cNvPr id="45" name="图片 44">
            <a:extLst>
              <a:ext uri="{FF2B5EF4-FFF2-40B4-BE49-F238E27FC236}">
                <a16:creationId xmlns:a16="http://schemas.microsoft.com/office/drawing/2014/main" id="{B71F398C-4794-4FB7-9666-04A75AD4B4C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8628" y="1283973"/>
            <a:ext cx="4111497" cy="5059680"/>
          </a:xfrm>
          <a:prstGeom prst="rect">
            <a:avLst/>
          </a:prstGeom>
        </p:spPr>
      </p:pic>
      <p:pic>
        <p:nvPicPr>
          <p:cNvPr id="47" name="图片 46">
            <a:extLst>
              <a:ext uri="{FF2B5EF4-FFF2-40B4-BE49-F238E27FC236}">
                <a16:creationId xmlns:a16="http://schemas.microsoft.com/office/drawing/2014/main" id="{16D20445-7E70-48D5-8A5C-4C304CF9E03F}"/>
              </a:ext>
            </a:extLst>
          </p:cNvPr>
          <p:cNvPicPr>
            <a:picLocks noChangeAspect="1"/>
          </p:cNvPicPr>
          <p:nvPr/>
        </p:nvPicPr>
        <p:blipFill>
          <a:blip r:embed="rId4"/>
          <a:stretch>
            <a:fillRect/>
          </a:stretch>
        </p:blipFill>
        <p:spPr>
          <a:xfrm>
            <a:off x="6095205" y="2012251"/>
            <a:ext cx="5048250" cy="1752600"/>
          </a:xfrm>
          <a:prstGeom prst="rect">
            <a:avLst/>
          </a:prstGeom>
        </p:spPr>
      </p:pic>
      <p:pic>
        <p:nvPicPr>
          <p:cNvPr id="49" name="图片 48">
            <a:extLst>
              <a:ext uri="{FF2B5EF4-FFF2-40B4-BE49-F238E27FC236}">
                <a16:creationId xmlns:a16="http://schemas.microsoft.com/office/drawing/2014/main" id="{60A90DFB-885D-40BC-8855-0369ECCE2F4C}"/>
              </a:ext>
            </a:extLst>
          </p:cNvPr>
          <p:cNvPicPr>
            <a:picLocks noChangeAspect="1"/>
          </p:cNvPicPr>
          <p:nvPr/>
        </p:nvPicPr>
        <p:blipFill>
          <a:blip r:embed="rId5"/>
          <a:stretch>
            <a:fillRect/>
          </a:stretch>
        </p:blipFill>
        <p:spPr>
          <a:xfrm>
            <a:off x="6095205" y="4663986"/>
            <a:ext cx="5048250" cy="822191"/>
          </a:xfrm>
          <a:prstGeom prst="rect">
            <a:avLst/>
          </a:prstGeom>
        </p:spPr>
      </p:pic>
      <mc:AlternateContent xmlns:mc="http://schemas.openxmlformats.org/markup-compatibility/2006" xmlns:a14="http://schemas.microsoft.com/office/drawing/2010/main">
        <mc:Choice Requires="a14">
          <p:sp>
            <p:nvSpPr>
              <p:cNvPr id="51" name="文本框 50">
                <a:extLst>
                  <a:ext uri="{FF2B5EF4-FFF2-40B4-BE49-F238E27FC236}">
                    <a16:creationId xmlns:a16="http://schemas.microsoft.com/office/drawing/2014/main" id="{6F2ABE65-08DE-4B0A-8443-976D4B243547}"/>
                  </a:ext>
                </a:extLst>
              </p:cNvPr>
              <p:cNvSpPr txBox="1"/>
              <p:nvPr/>
            </p:nvSpPr>
            <p:spPr>
              <a:xfrm>
                <a:off x="5953760" y="1171491"/>
                <a:ext cx="4714240" cy="872034"/>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altLang="zh-CN" dirty="0"/>
                  <a:t>The kinetic energy (</a:t>
                </a:r>
                <a14:m>
                  <m:oMath xmlns:m="http://schemas.openxmlformats.org/officeDocument/2006/math">
                    <m:sSub>
                      <m:sSubPr>
                        <m:ctrlPr>
                          <a:rPr lang="en-US" altLang="zh-CN" b="0" i="1" dirty="0" smtClean="0">
                            <a:latin typeface="Cambria Math" panose="02040503050406030204" pitchFamily="18" charset="0"/>
                          </a:rPr>
                        </m:ctrlPr>
                      </m:sSubPr>
                      <m:e>
                        <m:r>
                          <a:rPr lang="en-US" altLang="zh-CN" i="1" dirty="0" smtClean="0">
                            <a:latin typeface="Cambria Math" panose="02040503050406030204" pitchFamily="18" charset="0"/>
                          </a:rPr>
                          <m:t>𝐾</m:t>
                        </m:r>
                      </m:e>
                      <m:sub>
                        <m:r>
                          <a:rPr lang="en-US" altLang="zh-CN" i="1" dirty="0" smtClean="0">
                            <a:latin typeface="Cambria Math" panose="02040503050406030204" pitchFamily="18" charset="0"/>
                          </a:rPr>
                          <m:t>1</m:t>
                        </m:r>
                      </m:sub>
                    </m:sSub>
                  </m:oMath>
                </a14:m>
                <a:r>
                  <a:rPr lang="en-US" altLang="zh-CN" dirty="0"/>
                  <a:t>, </a:t>
                </a:r>
                <a14:m>
                  <m:oMath xmlns:m="http://schemas.openxmlformats.org/officeDocument/2006/math">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𝐾</m:t>
                        </m:r>
                      </m:e>
                      <m:sub>
                        <m:r>
                          <a:rPr lang="en-US" altLang="zh-CN" b="0" i="1" dirty="0" smtClean="0">
                            <a:latin typeface="Cambria Math" panose="02040503050406030204" pitchFamily="18" charset="0"/>
                          </a:rPr>
                          <m:t>2</m:t>
                        </m:r>
                      </m:sub>
                    </m:sSub>
                  </m:oMath>
                </a14:m>
                <a:r>
                  <a:rPr lang="en-US" altLang="zh-CN" dirty="0"/>
                  <a:t> and </a:t>
                </a:r>
                <a14:m>
                  <m:oMath xmlns:m="http://schemas.openxmlformats.org/officeDocument/2006/math">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𝐾</m:t>
                        </m:r>
                      </m:e>
                      <m:sub>
                        <m:r>
                          <a:rPr lang="en-US" altLang="zh-CN" b="0" i="1" dirty="0" smtClean="0">
                            <a:latin typeface="Cambria Math" panose="02040503050406030204" pitchFamily="18" charset="0"/>
                          </a:rPr>
                          <m:t>3</m:t>
                        </m:r>
                      </m:sub>
                    </m:sSub>
                  </m:oMath>
                </a14:m>
                <a:r>
                  <a:rPr lang="en-US" altLang="zh-CN" dirty="0"/>
                  <a:t>) and the potential energy (</a:t>
                </a:r>
                <a14:m>
                  <m:oMath xmlns:m="http://schemas.openxmlformats.org/officeDocument/2006/math">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𝑈</m:t>
                        </m:r>
                      </m:e>
                      <m:sub>
                        <m:r>
                          <a:rPr lang="en-US" altLang="zh-CN" i="1" dirty="0" smtClean="0">
                            <a:latin typeface="Cambria Math" panose="02040503050406030204" pitchFamily="18" charset="0"/>
                          </a:rPr>
                          <m:t>1</m:t>
                        </m:r>
                      </m:sub>
                    </m:sSub>
                  </m:oMath>
                </a14:m>
                <a:r>
                  <a:rPr lang="en-US" altLang="zh-CN" dirty="0"/>
                  <a:t>, </a:t>
                </a:r>
                <a14:m>
                  <m:oMath xmlns:m="http://schemas.openxmlformats.org/officeDocument/2006/math">
                    <m:sSub>
                      <m:sSubPr>
                        <m:ctrlPr>
                          <a:rPr lang="en-US" altLang="zh-CN" i="1" dirty="0">
                            <a:latin typeface="Cambria Math" panose="02040503050406030204" pitchFamily="18" charset="0"/>
                          </a:rPr>
                        </m:ctrlPr>
                      </m:sSubPr>
                      <m:e>
                        <m:r>
                          <a:rPr lang="en-US" altLang="zh-CN" b="0" i="1" dirty="0" smtClean="0">
                            <a:latin typeface="Cambria Math" panose="02040503050406030204" pitchFamily="18" charset="0"/>
                          </a:rPr>
                          <m:t>𝑈</m:t>
                        </m:r>
                      </m:e>
                      <m:sub>
                        <m:r>
                          <a:rPr lang="en-US" altLang="zh-CN" b="0" i="1" dirty="0" smtClean="0">
                            <a:latin typeface="Cambria Math" panose="02040503050406030204" pitchFamily="18" charset="0"/>
                          </a:rPr>
                          <m:t>2</m:t>
                        </m:r>
                      </m:sub>
                    </m:sSub>
                  </m:oMath>
                </a14:m>
                <a:r>
                  <a:rPr lang="en-US" altLang="zh-CN" dirty="0"/>
                  <a:t> and </a:t>
                </a:r>
                <a14:m>
                  <m:oMath xmlns:m="http://schemas.openxmlformats.org/officeDocument/2006/math">
                    <m:sSub>
                      <m:sSubPr>
                        <m:ctrlPr>
                          <a:rPr lang="en-US" altLang="zh-CN" i="1" dirty="0">
                            <a:latin typeface="Cambria Math" panose="02040503050406030204" pitchFamily="18" charset="0"/>
                          </a:rPr>
                        </m:ctrlPr>
                      </m:sSubPr>
                      <m:e>
                        <m:r>
                          <a:rPr lang="en-US" altLang="zh-CN" b="0" i="1" dirty="0" smtClean="0">
                            <a:latin typeface="Cambria Math" panose="02040503050406030204" pitchFamily="18" charset="0"/>
                          </a:rPr>
                          <m:t>𝑈</m:t>
                        </m:r>
                      </m:e>
                      <m:sub>
                        <m:r>
                          <a:rPr lang="en-US" altLang="zh-CN" b="0" i="1" dirty="0" smtClean="0">
                            <a:latin typeface="Cambria Math" panose="02040503050406030204" pitchFamily="18" charset="0"/>
                          </a:rPr>
                          <m:t>3</m:t>
                        </m:r>
                      </m:sub>
                    </m:sSub>
                  </m:oMath>
                </a14:m>
                <a:r>
                  <a:rPr lang="en-US" altLang="zh-CN" dirty="0"/>
                  <a:t>):</a:t>
                </a:r>
                <a:endParaRPr lang="zh-CN" altLang="en-US" dirty="0"/>
              </a:p>
            </p:txBody>
          </p:sp>
        </mc:Choice>
        <mc:Fallback xmlns="">
          <p:sp>
            <p:nvSpPr>
              <p:cNvPr id="51" name="文本框 50">
                <a:extLst>
                  <a:ext uri="{FF2B5EF4-FFF2-40B4-BE49-F238E27FC236}">
                    <a16:creationId xmlns:a16="http://schemas.microsoft.com/office/drawing/2014/main" id="{6F2ABE65-08DE-4B0A-8443-976D4B243547}"/>
                  </a:ext>
                </a:extLst>
              </p:cNvPr>
              <p:cNvSpPr txBox="1">
                <a:spLocks noRot="1" noChangeAspect="1" noMove="1" noResize="1" noEditPoints="1" noAdjustHandles="1" noChangeArrowheads="1" noChangeShapeType="1" noTextEdit="1"/>
              </p:cNvSpPr>
              <p:nvPr/>
            </p:nvSpPr>
            <p:spPr>
              <a:xfrm>
                <a:off x="5953760" y="1171491"/>
                <a:ext cx="4714240" cy="872034"/>
              </a:xfrm>
              <a:prstGeom prst="rect">
                <a:avLst/>
              </a:prstGeom>
              <a:blipFill>
                <a:blip r:embed="rId6"/>
                <a:stretch>
                  <a:fillRect l="-906" b="-10490"/>
                </a:stretch>
              </a:blipFill>
            </p:spPr>
            <p:txBody>
              <a:bodyPr/>
              <a:lstStyle/>
              <a:p>
                <a:r>
                  <a:rPr lang="zh-CN" altLang="en-US">
                    <a:noFill/>
                  </a:rPr>
                  <a:t> </a:t>
                </a:r>
              </a:p>
            </p:txBody>
          </p:sp>
        </mc:Fallback>
      </mc:AlternateContent>
      <p:sp>
        <p:nvSpPr>
          <p:cNvPr id="53" name="文本框 52">
            <a:extLst>
              <a:ext uri="{FF2B5EF4-FFF2-40B4-BE49-F238E27FC236}">
                <a16:creationId xmlns:a16="http://schemas.microsoft.com/office/drawing/2014/main" id="{D6B58AFE-FDD6-435E-A443-E37286C04EDF}"/>
              </a:ext>
            </a:extLst>
          </p:cNvPr>
          <p:cNvSpPr txBox="1"/>
          <p:nvPr/>
        </p:nvSpPr>
        <p:spPr>
          <a:xfrm>
            <a:off x="5953760" y="4149805"/>
            <a:ext cx="6096000" cy="369332"/>
          </a:xfrm>
          <a:prstGeom prst="rect">
            <a:avLst/>
          </a:prstGeom>
          <a:noFill/>
        </p:spPr>
        <p:txBody>
          <a:bodyPr wrap="square">
            <a:spAutoFit/>
          </a:bodyPr>
          <a:lstStyle/>
          <a:p>
            <a:pPr marL="285750" indent="-285750">
              <a:buFont typeface="Arial" panose="020B0604020202020204" pitchFamily="34" charset="0"/>
              <a:buChar char="•"/>
            </a:pPr>
            <a:r>
              <a:rPr lang="en-US" altLang="zh-CN" dirty="0"/>
              <a:t>Torque of driving motors from </a:t>
            </a:r>
            <a:r>
              <a:rPr lang="en-US" altLang="zh-CN" b="1" dirty="0"/>
              <a:t>Lagrange Equation</a:t>
            </a:r>
            <a:r>
              <a:rPr lang="en-US" altLang="zh-CN" dirty="0"/>
              <a:t>:</a:t>
            </a:r>
            <a:endParaRPr lang="zh-CN" altLang="en-US" dirty="0"/>
          </a:p>
        </p:txBody>
      </p:sp>
      <p:sp>
        <p:nvSpPr>
          <p:cNvPr id="9" name="矩形 8">
            <a:extLst>
              <a:ext uri="{FF2B5EF4-FFF2-40B4-BE49-F238E27FC236}">
                <a16:creationId xmlns:a16="http://schemas.microsoft.com/office/drawing/2014/main" id="{E19072F4-C11B-41E3-9048-9B1F2774EDF5}"/>
              </a:ext>
            </a:extLst>
          </p:cNvPr>
          <p:cNvSpPr/>
          <p:nvPr/>
        </p:nvSpPr>
        <p:spPr>
          <a:xfrm>
            <a:off x="-1" y="96478"/>
            <a:ext cx="5953761" cy="361507"/>
          </a:xfrm>
          <a:prstGeom prst="rect">
            <a:avLst/>
          </a:prstGeom>
          <a:gradFill>
            <a:gsLst>
              <a:gs pos="0">
                <a:srgbClr val="00B7CE"/>
              </a:gs>
              <a:gs pos="100000">
                <a:schemeClr val="bg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a:solidFill>
                  <a:schemeClr val="tx1"/>
                </a:solidFill>
              </a:rPr>
              <a:t> Design of the Transformable Wheeled Robot Platform</a:t>
            </a:r>
            <a:endParaRPr lang="zh-CN" altLang="en-US" dirty="0">
              <a:solidFill>
                <a:schemeClr val="tx1"/>
              </a:solidFill>
            </a:endParaRPr>
          </a:p>
        </p:txBody>
      </p:sp>
    </p:spTree>
    <p:extLst>
      <p:ext uri="{BB962C8B-B14F-4D97-AF65-F5344CB8AC3E}">
        <p14:creationId xmlns:p14="http://schemas.microsoft.com/office/powerpoint/2010/main" val="19307450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LIDE TOOLS.GUIDESSETTING" val="{&quot;Id&quot;:&quot;2d4375ee-8516-45e0-8956-45702a61a9b6&quot;,&quot;Name&quot;:&quot;iSlide&quot;,&quot;HeaderHeight&quot;:15.0,&quot;FooterHeight&quot;:9.0000000000000036,&quot;SideMargin&quot;:5.4999999999999982,&quot;TopMargin&quot;:0.0,&quot;BottomMargin&quot;:0.0,&quot;IntervalMargin&quot;:1.3999999999999997}"/>
  <p:tag name="ISLIDE.THEME" val="deffc669-4b84-4f0a-92d7-0c4c44bb447c"/>
</p:tagLst>
</file>

<file path=ppt/tags/tag2.xml><?xml version="1.0" encoding="utf-8"?>
<p:tagLst xmlns:a="http://schemas.openxmlformats.org/drawingml/2006/main" xmlns:r="http://schemas.openxmlformats.org/officeDocument/2006/relationships" xmlns:p="http://schemas.openxmlformats.org/presentationml/2006/main">
  <p:tag name="ISLIDE.DIAGRAM" val="1daeb538-ba05-44f8-84fd-3560b95d1044"/>
</p:tagLst>
</file>

<file path=ppt/tags/tag3.xml><?xml version="1.0" encoding="utf-8"?>
<p:tagLst xmlns:a="http://schemas.openxmlformats.org/drawingml/2006/main" xmlns:r="http://schemas.openxmlformats.org/officeDocument/2006/relationships" xmlns:p="http://schemas.openxmlformats.org/presentationml/2006/main">
  <p:tag name="ISLIDE.DIAGRAM" val="e4efafc8-a25c-40e5-a9e9-4eba311d4a23"/>
</p:tagLst>
</file>

<file path=ppt/theme/theme1.xml><?xml version="1.0" encoding="utf-8"?>
<a:theme xmlns:a="http://schemas.openxmlformats.org/drawingml/2006/main" name="主题5">
  <a:themeElements>
    <a:clrScheme name="自定义 26">
      <a:dk1>
        <a:srgbClr val="000000"/>
      </a:dk1>
      <a:lt1>
        <a:srgbClr val="FFFFFF"/>
      </a:lt1>
      <a:dk2>
        <a:srgbClr val="778495"/>
      </a:dk2>
      <a:lt2>
        <a:srgbClr val="F0F0F0"/>
      </a:lt2>
      <a:accent1>
        <a:srgbClr val="4276AA"/>
      </a:accent1>
      <a:accent2>
        <a:srgbClr val="178AA1"/>
      </a:accent2>
      <a:accent3>
        <a:srgbClr val="40A693"/>
      </a:accent3>
      <a:accent4>
        <a:srgbClr val="5268A5"/>
      </a:accent4>
      <a:accent5>
        <a:srgbClr val="5E5CA2"/>
      </a:accent5>
      <a:accent6>
        <a:srgbClr val="778495"/>
      </a:accent6>
      <a:hlink>
        <a:srgbClr val="4276AA"/>
      </a:hlink>
      <a:folHlink>
        <a:srgbClr val="BFBFBF"/>
      </a:folHlink>
    </a:clrScheme>
    <a:fontScheme name="Temp">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FF0000"/>
        </a:solidFill>
        <a:ln w="28575">
          <a:solidFill>
            <a:srgbClr val="FF0000"/>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主题5" id="{B8EDB911-D765-4A7B-BBC7-40DBB672FBA6}" vid="{AECAB1C0-5DF6-436C-85E8-20094DBE11C0}"/>
    </a:ext>
  </a:extLst>
</a:theme>
</file>

<file path=ppt/theme/theme2.xml><?xml version="1.0" encoding="utf-8"?>
<a:theme xmlns:a="http://schemas.openxmlformats.org/drawingml/2006/main" name="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自定义 26">
    <a:dk1>
      <a:srgbClr val="000000"/>
    </a:dk1>
    <a:lt1>
      <a:srgbClr val="FFFFFF"/>
    </a:lt1>
    <a:dk2>
      <a:srgbClr val="778495"/>
    </a:dk2>
    <a:lt2>
      <a:srgbClr val="F0F0F0"/>
    </a:lt2>
    <a:accent1>
      <a:srgbClr val="4276AA"/>
    </a:accent1>
    <a:accent2>
      <a:srgbClr val="178AA1"/>
    </a:accent2>
    <a:accent3>
      <a:srgbClr val="40A693"/>
    </a:accent3>
    <a:accent4>
      <a:srgbClr val="5268A5"/>
    </a:accent4>
    <a:accent5>
      <a:srgbClr val="5E5CA2"/>
    </a:accent5>
    <a:accent6>
      <a:srgbClr val="778495"/>
    </a:accent6>
    <a:hlink>
      <a:srgbClr val="4276AA"/>
    </a:hlink>
    <a:folHlink>
      <a:srgbClr val="BFBFBF"/>
    </a:folHlink>
  </a:clrScheme>
</a:themeOverride>
</file>

<file path=ppt/theme/themeOverride2.xml><?xml version="1.0" encoding="utf-8"?>
<a:themeOverride xmlns:a="http://schemas.openxmlformats.org/drawingml/2006/main">
  <a:clrScheme name="自定义 26">
    <a:dk1>
      <a:srgbClr val="000000"/>
    </a:dk1>
    <a:lt1>
      <a:srgbClr val="FFFFFF"/>
    </a:lt1>
    <a:dk2>
      <a:srgbClr val="778495"/>
    </a:dk2>
    <a:lt2>
      <a:srgbClr val="F0F0F0"/>
    </a:lt2>
    <a:accent1>
      <a:srgbClr val="4276AA"/>
    </a:accent1>
    <a:accent2>
      <a:srgbClr val="178AA1"/>
    </a:accent2>
    <a:accent3>
      <a:srgbClr val="40A693"/>
    </a:accent3>
    <a:accent4>
      <a:srgbClr val="5268A5"/>
    </a:accent4>
    <a:accent5>
      <a:srgbClr val="5E5CA2"/>
    </a:accent5>
    <a:accent6>
      <a:srgbClr val="778495"/>
    </a:accent6>
    <a:hlink>
      <a:srgbClr val="4276AA"/>
    </a:hlink>
    <a:folHlink>
      <a:srgbClr val="BFBFBF"/>
    </a:folHlink>
  </a:clrScheme>
</a:themeOverride>
</file>

<file path=docProps/app.xml><?xml version="1.0" encoding="utf-8"?>
<Properties xmlns="http://schemas.openxmlformats.org/officeDocument/2006/extended-properties" xmlns:vt="http://schemas.openxmlformats.org/officeDocument/2006/docPropsVTypes">
  <Template>iSlide</Template>
  <TotalTime>1262</TotalTime>
  <Words>1565</Words>
  <Application>Microsoft Office PowerPoint</Application>
  <PresentationFormat>宽屏</PresentationFormat>
  <Paragraphs>154</Paragraphs>
  <Slides>16</Slides>
  <Notes>16</Notes>
  <HiddenSlides>0</HiddenSlides>
  <MMClips>3</MMClips>
  <ScaleCrop>false</ScaleCrop>
  <HeadingPairs>
    <vt:vector size="6" baseType="variant">
      <vt:variant>
        <vt:lpstr>已用的字体</vt:lpstr>
      </vt:variant>
      <vt:variant>
        <vt:i4>9</vt:i4>
      </vt:variant>
      <vt:variant>
        <vt:lpstr>主题</vt:lpstr>
      </vt:variant>
      <vt:variant>
        <vt:i4>2</vt:i4>
      </vt:variant>
      <vt:variant>
        <vt:lpstr>幻灯片标题</vt:lpstr>
      </vt:variant>
      <vt:variant>
        <vt:i4>16</vt:i4>
      </vt:variant>
    </vt:vector>
  </HeadingPairs>
  <TitlesOfParts>
    <vt:vector size="27" baseType="lpstr">
      <vt:lpstr>NimbusRomNo9L-Regu</vt:lpstr>
      <vt:lpstr>NimbusRomNo9L-ReguItal</vt:lpstr>
      <vt:lpstr>微软雅黑</vt:lpstr>
      <vt:lpstr>Arial</vt:lpstr>
      <vt:lpstr>Calibri</vt:lpstr>
      <vt:lpstr>Cambria Math</vt:lpstr>
      <vt:lpstr>Impact</vt:lpstr>
      <vt:lpstr>Segoe UI Light</vt:lpstr>
      <vt:lpstr>Wingdings</vt:lpstr>
      <vt:lpstr>主题5</vt:lpstr>
      <vt:lpstr>OfficePLUS</vt:lpstr>
      <vt:lpstr>Design and Analysis of a Bi-directional Transformable Wheel Robot Trimode</vt:lpstr>
      <vt:lpstr>PowerPoint 演示文稿</vt:lpstr>
      <vt:lpstr>Four types of hybrid wheel-leg robots</vt:lpstr>
      <vt:lpstr>Our design – from unidirectional to bi-directional transformable</vt:lpstr>
      <vt:lpstr>Concept of the transformable wheel mechanism</vt:lpstr>
      <vt:lpstr>Concept of the transformable wheel mechanism</vt:lpstr>
      <vt:lpstr>Mathematical expression of the wheel’s shape and evaluation of obstacle-climbing ability</vt:lpstr>
      <vt:lpstr>Mathematical expression of the wheel’s shape and evaluation of obstacle-climbing ability</vt:lpstr>
      <vt:lpstr>Dynamics analysis of the robot platform</vt:lpstr>
      <vt:lpstr>Dynamics analysis of the robot platform</vt:lpstr>
      <vt:lpstr>Configuration of the robot platform</vt:lpstr>
      <vt:lpstr>Evaluation of the obstacle-overcoming ability of the early-stage prototype</vt:lpstr>
      <vt:lpstr>Obstacle-overcoming experiment of the final prototype</vt:lpstr>
      <vt:lpstr>Discussion</vt:lpstr>
      <vt:lpstr>PowerPoint 演示文稿</vt:lpstr>
      <vt:lpstr>Thanks for your attention! </vt:lpstr>
    </vt:vector>
  </TitlesOfParts>
  <Manager>iSlide</Manager>
  <Company>iSlide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iSlide</dc:creator>
  <cp:lastModifiedBy>徐 浩</cp:lastModifiedBy>
  <cp:revision>80</cp:revision>
  <cp:lastPrinted>2017-08-20T16:00:00Z</cp:lastPrinted>
  <dcterms:created xsi:type="dcterms:W3CDTF">2017-08-20T16:00:00Z</dcterms:created>
  <dcterms:modified xsi:type="dcterms:W3CDTF">2021-08-18T13:38:22Z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lide.Theme">
    <vt:lpwstr>deffc669-4b84-4f0a-92d7-0c4c44bb447c</vt:lpwstr>
  </property>
  <property fmtid="{D5CDD505-2E9C-101B-9397-08002B2CF9AE}" pid="3" name="MSIP_Label_f42aa342-8706-4288-bd11-ebb85995028c_Enabled">
    <vt:lpwstr>True</vt:lpwstr>
  </property>
  <property fmtid="{D5CDD505-2E9C-101B-9397-08002B2CF9AE}" pid="4" name="MSIP_Label_f42aa342-8706-4288-bd11-ebb85995028c_SiteId">
    <vt:lpwstr>72f988bf-86f1-41af-91ab-2d7cd011db47</vt:lpwstr>
  </property>
  <property fmtid="{D5CDD505-2E9C-101B-9397-08002B2CF9AE}" pid="5" name="MSIP_Label_f42aa342-8706-4288-bd11-ebb85995028c_Owner">
    <vt:lpwstr>v-yunxl@microsoft.com</vt:lpwstr>
  </property>
  <property fmtid="{D5CDD505-2E9C-101B-9397-08002B2CF9AE}" pid="6" name="MSIP_Label_f42aa342-8706-4288-bd11-ebb85995028c_SetDate">
    <vt:lpwstr>2018-11-16T07:34:34.9765504Z</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